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6" r:id="rId2"/>
    <p:sldId id="257" r:id="rId3"/>
    <p:sldId id="395" r:id="rId4"/>
    <p:sldId id="258" r:id="rId5"/>
    <p:sldId id="291" r:id="rId6"/>
    <p:sldId id="303" r:id="rId7"/>
    <p:sldId id="456" r:id="rId8"/>
    <p:sldId id="457" r:id="rId9"/>
    <p:sldId id="446" r:id="rId10"/>
    <p:sldId id="302" r:id="rId11"/>
    <p:sldId id="262" r:id="rId12"/>
    <p:sldId id="282" r:id="rId13"/>
    <p:sldId id="458" r:id="rId14"/>
    <p:sldId id="283" r:id="rId15"/>
    <p:sldId id="293" r:id="rId16"/>
    <p:sldId id="315" r:id="rId17"/>
    <p:sldId id="316" r:id="rId18"/>
    <p:sldId id="317" r:id="rId19"/>
    <p:sldId id="318" r:id="rId20"/>
    <p:sldId id="319" r:id="rId21"/>
    <p:sldId id="324" r:id="rId22"/>
    <p:sldId id="323" r:id="rId23"/>
    <p:sldId id="322" r:id="rId24"/>
    <p:sldId id="321" r:id="rId25"/>
    <p:sldId id="320" r:id="rId26"/>
    <p:sldId id="489" r:id="rId27"/>
    <p:sldId id="336" r:id="rId28"/>
    <p:sldId id="335" r:id="rId29"/>
    <p:sldId id="440" r:id="rId30"/>
    <p:sldId id="284" r:id="rId31"/>
    <p:sldId id="492" r:id="rId32"/>
    <p:sldId id="481" r:id="rId33"/>
    <p:sldId id="487" r:id="rId34"/>
    <p:sldId id="334" r:id="rId35"/>
    <p:sldId id="339" r:id="rId36"/>
    <p:sldId id="340" r:id="rId37"/>
    <p:sldId id="341" r:id="rId38"/>
    <p:sldId id="347" r:id="rId39"/>
    <p:sldId id="346" r:id="rId40"/>
    <p:sldId id="345" r:id="rId41"/>
    <p:sldId id="351" r:id="rId42"/>
    <p:sldId id="350" r:id="rId43"/>
    <p:sldId id="349" r:id="rId44"/>
    <p:sldId id="348" r:id="rId45"/>
    <p:sldId id="438" r:id="rId46"/>
    <p:sldId id="305" r:id="rId47"/>
    <p:sldId id="306" r:id="rId48"/>
    <p:sldId id="307" r:id="rId49"/>
    <p:sldId id="308" r:id="rId50"/>
    <p:sldId id="309" r:id="rId51"/>
    <p:sldId id="310" r:id="rId52"/>
    <p:sldId id="483" r:id="rId53"/>
    <p:sldId id="484" r:id="rId54"/>
    <p:sldId id="490" r:id="rId55"/>
    <p:sldId id="485" r:id="rId56"/>
    <p:sldId id="462" r:id="rId57"/>
    <p:sldId id="463" r:id="rId58"/>
    <p:sldId id="464" r:id="rId59"/>
    <p:sldId id="465" r:id="rId60"/>
    <p:sldId id="467" r:id="rId61"/>
    <p:sldId id="466" r:id="rId62"/>
    <p:sldId id="469" r:id="rId63"/>
    <p:sldId id="470" r:id="rId64"/>
    <p:sldId id="471" r:id="rId65"/>
    <p:sldId id="472" r:id="rId66"/>
    <p:sldId id="474" r:id="rId67"/>
    <p:sldId id="473" r:id="rId68"/>
    <p:sldId id="514" r:id="rId69"/>
    <p:sldId id="475" r:id="rId70"/>
    <p:sldId id="476" r:id="rId71"/>
    <p:sldId id="477" r:id="rId72"/>
    <p:sldId id="478" r:id="rId73"/>
    <p:sldId id="479" r:id="rId74"/>
    <p:sldId id="468" r:id="rId75"/>
    <p:sldId id="269" r:id="rId76"/>
    <p:sldId id="270" r:id="rId77"/>
    <p:sldId id="272" r:id="rId7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D9AF2A-6F11-43D9-9D6B-03628456D53D}" v="1" dt="2025-02-24T14:45:57.103"/>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snapToGrid="0">
      <p:cViewPr varScale="1">
        <p:scale>
          <a:sx n="61" d="100"/>
          <a:sy n="61" d="100"/>
        </p:scale>
        <p:origin x="1098"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6/11/relationships/changesInfo" Target="changesInfos/changesInfo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dir Miranda Pinto" userId="53b37b87f92a8dc6" providerId="LiveId" clId="{67D9AF2A-6F11-43D9-9D6B-03628456D53D}"/>
    <pc:docChg chg="custSel addSld delSld modSld">
      <pc:chgData name="Valdir Miranda Pinto" userId="53b37b87f92a8dc6" providerId="LiveId" clId="{67D9AF2A-6F11-43D9-9D6B-03628456D53D}" dt="2025-02-24T18:09:13.355" v="1186" actId="6549"/>
      <pc:docMkLst>
        <pc:docMk/>
      </pc:docMkLst>
      <pc:sldChg chg="modSp mod">
        <pc:chgData name="Valdir Miranda Pinto" userId="53b37b87f92a8dc6" providerId="LiveId" clId="{67D9AF2A-6F11-43D9-9D6B-03628456D53D}" dt="2025-02-24T14:24:56.048" v="38" actId="20577"/>
        <pc:sldMkLst>
          <pc:docMk/>
          <pc:sldMk cId="3132809139" sldId="283"/>
        </pc:sldMkLst>
        <pc:spChg chg="mod">
          <ac:chgData name="Valdir Miranda Pinto" userId="53b37b87f92a8dc6" providerId="LiveId" clId="{67D9AF2A-6F11-43D9-9D6B-03628456D53D}" dt="2025-02-24T14:24:56.048" v="38" actId="20577"/>
          <ac:spMkLst>
            <pc:docMk/>
            <pc:sldMk cId="3132809139" sldId="283"/>
            <ac:spMk id="3" creationId="{00000000-0000-0000-0000-000000000000}"/>
          </ac:spMkLst>
        </pc:spChg>
      </pc:sldChg>
      <pc:sldChg chg="modSp mod">
        <pc:chgData name="Valdir Miranda Pinto" userId="53b37b87f92a8dc6" providerId="LiveId" clId="{67D9AF2A-6F11-43D9-9D6B-03628456D53D}" dt="2025-02-22T22:16:56.572" v="19" actId="14100"/>
        <pc:sldMkLst>
          <pc:docMk/>
          <pc:sldMk cId="3890342122" sldId="305"/>
        </pc:sldMkLst>
        <pc:spChg chg="mod">
          <ac:chgData name="Valdir Miranda Pinto" userId="53b37b87f92a8dc6" providerId="LiveId" clId="{67D9AF2A-6F11-43D9-9D6B-03628456D53D}" dt="2025-02-22T22:16:56.572" v="19" actId="14100"/>
          <ac:spMkLst>
            <pc:docMk/>
            <pc:sldMk cId="3890342122" sldId="305"/>
            <ac:spMk id="3" creationId="{00000000-0000-0000-0000-000000000000}"/>
          </ac:spMkLst>
        </pc:spChg>
      </pc:sldChg>
      <pc:sldChg chg="del">
        <pc:chgData name="Valdir Miranda Pinto" userId="53b37b87f92a8dc6" providerId="LiveId" clId="{67D9AF2A-6F11-43D9-9D6B-03628456D53D}" dt="2025-02-22T22:12:24.511" v="6" actId="47"/>
        <pc:sldMkLst>
          <pc:docMk/>
          <pc:sldMk cId="2673908878" sldId="311"/>
        </pc:sldMkLst>
      </pc:sldChg>
      <pc:sldChg chg="modSp del mod">
        <pc:chgData name="Valdir Miranda Pinto" userId="53b37b87f92a8dc6" providerId="LiveId" clId="{67D9AF2A-6F11-43D9-9D6B-03628456D53D}" dt="2025-02-22T21:53:35.704" v="4" actId="47"/>
        <pc:sldMkLst>
          <pc:docMk/>
          <pc:sldMk cId="868964581" sldId="312"/>
        </pc:sldMkLst>
      </pc:sldChg>
      <pc:sldChg chg="del">
        <pc:chgData name="Valdir Miranda Pinto" userId="53b37b87f92a8dc6" providerId="LiveId" clId="{67D9AF2A-6F11-43D9-9D6B-03628456D53D}" dt="2025-02-22T21:53:44.821" v="5" actId="47"/>
        <pc:sldMkLst>
          <pc:docMk/>
          <pc:sldMk cId="3296312056" sldId="313"/>
        </pc:sldMkLst>
      </pc:sldChg>
      <pc:sldChg chg="del">
        <pc:chgData name="Valdir Miranda Pinto" userId="53b37b87f92a8dc6" providerId="LiveId" clId="{67D9AF2A-6F11-43D9-9D6B-03628456D53D}" dt="2025-02-24T14:26:54.325" v="39" actId="2696"/>
        <pc:sldMkLst>
          <pc:docMk/>
          <pc:sldMk cId="3304959682" sldId="314"/>
        </pc:sldMkLst>
      </pc:sldChg>
      <pc:sldChg chg="modSp mod">
        <pc:chgData name="Valdir Miranda Pinto" userId="53b37b87f92a8dc6" providerId="LiveId" clId="{67D9AF2A-6F11-43D9-9D6B-03628456D53D}" dt="2025-02-24T14:29:12.752" v="110" actId="6549"/>
        <pc:sldMkLst>
          <pc:docMk/>
          <pc:sldMk cId="1763108591" sldId="316"/>
        </pc:sldMkLst>
        <pc:spChg chg="mod">
          <ac:chgData name="Valdir Miranda Pinto" userId="53b37b87f92a8dc6" providerId="LiveId" clId="{67D9AF2A-6F11-43D9-9D6B-03628456D53D}" dt="2025-02-24T14:29:12.752" v="110" actId="6549"/>
          <ac:spMkLst>
            <pc:docMk/>
            <pc:sldMk cId="1763108591" sldId="316"/>
            <ac:spMk id="3" creationId="{00000000-0000-0000-0000-000000000000}"/>
          </ac:spMkLst>
        </pc:spChg>
      </pc:sldChg>
      <pc:sldChg chg="modSp mod">
        <pc:chgData name="Valdir Miranda Pinto" userId="53b37b87f92a8dc6" providerId="LiveId" clId="{67D9AF2A-6F11-43D9-9D6B-03628456D53D}" dt="2025-02-24T14:29:51.845" v="139" actId="6549"/>
        <pc:sldMkLst>
          <pc:docMk/>
          <pc:sldMk cId="403008061" sldId="318"/>
        </pc:sldMkLst>
        <pc:spChg chg="mod">
          <ac:chgData name="Valdir Miranda Pinto" userId="53b37b87f92a8dc6" providerId="LiveId" clId="{67D9AF2A-6F11-43D9-9D6B-03628456D53D}" dt="2025-02-24T14:29:51.845" v="139" actId="6549"/>
          <ac:spMkLst>
            <pc:docMk/>
            <pc:sldMk cId="403008061" sldId="318"/>
            <ac:spMk id="3" creationId="{00000000-0000-0000-0000-000000000000}"/>
          </ac:spMkLst>
        </pc:spChg>
      </pc:sldChg>
      <pc:sldChg chg="modSp mod">
        <pc:chgData name="Valdir Miranda Pinto" userId="53b37b87f92a8dc6" providerId="LiveId" clId="{67D9AF2A-6F11-43D9-9D6B-03628456D53D}" dt="2025-02-24T14:40:41.179" v="504" actId="6549"/>
        <pc:sldMkLst>
          <pc:docMk/>
          <pc:sldMk cId="1125181093" sldId="320"/>
        </pc:sldMkLst>
        <pc:spChg chg="mod">
          <ac:chgData name="Valdir Miranda Pinto" userId="53b37b87f92a8dc6" providerId="LiveId" clId="{67D9AF2A-6F11-43D9-9D6B-03628456D53D}" dt="2025-02-24T14:40:41.179" v="504" actId="6549"/>
          <ac:spMkLst>
            <pc:docMk/>
            <pc:sldMk cId="1125181093" sldId="320"/>
            <ac:spMk id="3" creationId="{00000000-0000-0000-0000-000000000000}"/>
          </ac:spMkLst>
        </pc:spChg>
      </pc:sldChg>
      <pc:sldChg chg="modSp mod">
        <pc:chgData name="Valdir Miranda Pinto" userId="53b37b87f92a8dc6" providerId="LiveId" clId="{67D9AF2A-6F11-43D9-9D6B-03628456D53D}" dt="2025-02-24T14:39:18.757" v="452" actId="6549"/>
        <pc:sldMkLst>
          <pc:docMk/>
          <pc:sldMk cId="365234869" sldId="321"/>
        </pc:sldMkLst>
        <pc:spChg chg="mod">
          <ac:chgData name="Valdir Miranda Pinto" userId="53b37b87f92a8dc6" providerId="LiveId" clId="{67D9AF2A-6F11-43D9-9D6B-03628456D53D}" dt="2025-02-24T14:39:18.757" v="452" actId="6549"/>
          <ac:spMkLst>
            <pc:docMk/>
            <pc:sldMk cId="365234869" sldId="321"/>
            <ac:spMk id="3" creationId="{00000000-0000-0000-0000-000000000000}"/>
          </ac:spMkLst>
        </pc:spChg>
      </pc:sldChg>
      <pc:sldChg chg="modSp mod">
        <pc:chgData name="Valdir Miranda Pinto" userId="53b37b87f92a8dc6" providerId="LiveId" clId="{67D9AF2A-6F11-43D9-9D6B-03628456D53D}" dt="2025-02-24T14:31:59.861" v="420" actId="6549"/>
        <pc:sldMkLst>
          <pc:docMk/>
          <pc:sldMk cId="1818248851" sldId="323"/>
        </pc:sldMkLst>
        <pc:spChg chg="mod">
          <ac:chgData name="Valdir Miranda Pinto" userId="53b37b87f92a8dc6" providerId="LiveId" clId="{67D9AF2A-6F11-43D9-9D6B-03628456D53D}" dt="2025-02-24T14:31:59.861" v="420" actId="6549"/>
          <ac:spMkLst>
            <pc:docMk/>
            <pc:sldMk cId="1818248851" sldId="323"/>
            <ac:spMk id="3" creationId="{00000000-0000-0000-0000-000000000000}"/>
          </ac:spMkLst>
        </pc:spChg>
      </pc:sldChg>
      <pc:sldChg chg="modSp mod">
        <pc:chgData name="Valdir Miranda Pinto" userId="53b37b87f92a8dc6" providerId="LiveId" clId="{67D9AF2A-6F11-43D9-9D6B-03628456D53D}" dt="2025-02-24T14:30:44.422" v="173" actId="20577"/>
        <pc:sldMkLst>
          <pc:docMk/>
          <pc:sldMk cId="3929162132" sldId="324"/>
        </pc:sldMkLst>
        <pc:spChg chg="mod">
          <ac:chgData name="Valdir Miranda Pinto" userId="53b37b87f92a8dc6" providerId="LiveId" clId="{67D9AF2A-6F11-43D9-9D6B-03628456D53D}" dt="2025-02-24T14:30:44.422" v="173" actId="20577"/>
          <ac:spMkLst>
            <pc:docMk/>
            <pc:sldMk cId="3929162132" sldId="324"/>
            <ac:spMk id="3" creationId="{00000000-0000-0000-0000-000000000000}"/>
          </ac:spMkLst>
        </pc:spChg>
      </pc:sldChg>
      <pc:sldChg chg="del">
        <pc:chgData name="Valdir Miranda Pinto" userId="53b37b87f92a8dc6" providerId="LiveId" clId="{67D9AF2A-6F11-43D9-9D6B-03628456D53D}" dt="2025-02-24T17:43:54.370" v="760" actId="2696"/>
        <pc:sldMkLst>
          <pc:docMk/>
          <pc:sldMk cId="1788446748" sldId="325"/>
        </pc:sldMkLst>
      </pc:sldChg>
      <pc:sldChg chg="del">
        <pc:chgData name="Valdir Miranda Pinto" userId="53b37b87f92a8dc6" providerId="LiveId" clId="{67D9AF2A-6F11-43D9-9D6B-03628456D53D}" dt="2025-02-24T17:42:38.560" v="758" actId="2696"/>
        <pc:sldMkLst>
          <pc:docMk/>
          <pc:sldMk cId="1274219149" sldId="328"/>
        </pc:sldMkLst>
      </pc:sldChg>
      <pc:sldChg chg="del">
        <pc:chgData name="Valdir Miranda Pinto" userId="53b37b87f92a8dc6" providerId="LiveId" clId="{67D9AF2A-6F11-43D9-9D6B-03628456D53D}" dt="2025-02-22T22:13:29.069" v="17" actId="47"/>
        <pc:sldMkLst>
          <pc:docMk/>
          <pc:sldMk cId="2500395245" sldId="330"/>
        </pc:sldMkLst>
      </pc:sldChg>
      <pc:sldChg chg="modSp mod">
        <pc:chgData name="Valdir Miranda Pinto" userId="53b37b87f92a8dc6" providerId="LiveId" clId="{67D9AF2A-6F11-43D9-9D6B-03628456D53D}" dt="2025-02-24T17:44:41.703" v="784" actId="6549"/>
        <pc:sldMkLst>
          <pc:docMk/>
          <pc:sldMk cId="2861087460" sldId="334"/>
        </pc:sldMkLst>
        <pc:spChg chg="mod">
          <ac:chgData name="Valdir Miranda Pinto" userId="53b37b87f92a8dc6" providerId="LiveId" clId="{67D9AF2A-6F11-43D9-9D6B-03628456D53D}" dt="2025-02-24T17:44:41.703" v="784" actId="6549"/>
          <ac:spMkLst>
            <pc:docMk/>
            <pc:sldMk cId="2861087460" sldId="334"/>
            <ac:spMk id="3" creationId="{00000000-0000-0000-0000-000000000000}"/>
          </ac:spMkLst>
        </pc:spChg>
      </pc:sldChg>
      <pc:sldChg chg="modSp mod">
        <pc:chgData name="Valdir Miranda Pinto" userId="53b37b87f92a8dc6" providerId="LiveId" clId="{67D9AF2A-6F11-43D9-9D6B-03628456D53D}" dt="2025-02-24T17:28:32.718" v="597" actId="6549"/>
        <pc:sldMkLst>
          <pc:docMk/>
          <pc:sldMk cId="3391576727" sldId="335"/>
        </pc:sldMkLst>
        <pc:spChg chg="mod">
          <ac:chgData name="Valdir Miranda Pinto" userId="53b37b87f92a8dc6" providerId="LiveId" clId="{67D9AF2A-6F11-43D9-9D6B-03628456D53D}" dt="2025-02-24T17:28:32.718" v="597" actId="6549"/>
          <ac:spMkLst>
            <pc:docMk/>
            <pc:sldMk cId="3391576727" sldId="335"/>
            <ac:spMk id="3" creationId="{00000000-0000-0000-0000-000000000000}"/>
          </ac:spMkLst>
        </pc:spChg>
      </pc:sldChg>
      <pc:sldChg chg="modSp mod">
        <pc:chgData name="Valdir Miranda Pinto" userId="53b37b87f92a8dc6" providerId="LiveId" clId="{67D9AF2A-6F11-43D9-9D6B-03628456D53D}" dt="2025-02-24T17:27:50.183" v="537" actId="6549"/>
        <pc:sldMkLst>
          <pc:docMk/>
          <pc:sldMk cId="3931956365" sldId="336"/>
        </pc:sldMkLst>
        <pc:spChg chg="mod">
          <ac:chgData name="Valdir Miranda Pinto" userId="53b37b87f92a8dc6" providerId="LiveId" clId="{67D9AF2A-6F11-43D9-9D6B-03628456D53D}" dt="2025-02-24T17:27:50.183" v="537" actId="6549"/>
          <ac:spMkLst>
            <pc:docMk/>
            <pc:sldMk cId="3931956365" sldId="336"/>
            <ac:spMk id="3" creationId="{00000000-0000-0000-0000-000000000000}"/>
          </ac:spMkLst>
        </pc:spChg>
      </pc:sldChg>
      <pc:sldChg chg="del">
        <pc:chgData name="Valdir Miranda Pinto" userId="53b37b87f92a8dc6" providerId="LiveId" clId="{67D9AF2A-6F11-43D9-9D6B-03628456D53D}" dt="2025-02-24T17:27:33.374" v="514" actId="47"/>
        <pc:sldMkLst>
          <pc:docMk/>
          <pc:sldMk cId="158324604" sldId="337"/>
        </pc:sldMkLst>
      </pc:sldChg>
      <pc:sldChg chg="del">
        <pc:chgData name="Valdir Miranda Pinto" userId="53b37b87f92a8dc6" providerId="LiveId" clId="{67D9AF2A-6F11-43D9-9D6B-03628456D53D}" dt="2025-02-24T17:42:48.335" v="759" actId="2696"/>
        <pc:sldMkLst>
          <pc:docMk/>
          <pc:sldMk cId="3174037149" sldId="338"/>
        </pc:sldMkLst>
      </pc:sldChg>
      <pc:sldChg chg="modSp mod">
        <pc:chgData name="Valdir Miranda Pinto" userId="53b37b87f92a8dc6" providerId="LiveId" clId="{67D9AF2A-6F11-43D9-9D6B-03628456D53D}" dt="2025-02-24T17:45:41.910" v="816" actId="6549"/>
        <pc:sldMkLst>
          <pc:docMk/>
          <pc:sldMk cId="3783841035" sldId="339"/>
        </pc:sldMkLst>
        <pc:spChg chg="mod">
          <ac:chgData name="Valdir Miranda Pinto" userId="53b37b87f92a8dc6" providerId="LiveId" clId="{67D9AF2A-6F11-43D9-9D6B-03628456D53D}" dt="2025-02-24T17:45:41.910" v="816" actId="6549"/>
          <ac:spMkLst>
            <pc:docMk/>
            <pc:sldMk cId="3783841035" sldId="339"/>
            <ac:spMk id="3" creationId="{00000000-0000-0000-0000-000000000000}"/>
          </ac:spMkLst>
        </pc:spChg>
      </pc:sldChg>
      <pc:sldChg chg="modSp mod">
        <pc:chgData name="Valdir Miranda Pinto" userId="53b37b87f92a8dc6" providerId="LiveId" clId="{67D9AF2A-6F11-43D9-9D6B-03628456D53D}" dt="2025-02-24T17:46:21.634" v="845" actId="6549"/>
        <pc:sldMkLst>
          <pc:docMk/>
          <pc:sldMk cId="384036783" sldId="340"/>
        </pc:sldMkLst>
        <pc:spChg chg="mod">
          <ac:chgData name="Valdir Miranda Pinto" userId="53b37b87f92a8dc6" providerId="LiveId" clId="{67D9AF2A-6F11-43D9-9D6B-03628456D53D}" dt="2025-02-24T17:46:21.634" v="845" actId="6549"/>
          <ac:spMkLst>
            <pc:docMk/>
            <pc:sldMk cId="384036783" sldId="340"/>
            <ac:spMk id="3" creationId="{00000000-0000-0000-0000-000000000000}"/>
          </ac:spMkLst>
        </pc:spChg>
      </pc:sldChg>
      <pc:sldChg chg="modSp mod">
        <pc:chgData name="Valdir Miranda Pinto" userId="53b37b87f92a8dc6" providerId="LiveId" clId="{67D9AF2A-6F11-43D9-9D6B-03628456D53D}" dt="2025-02-24T17:50:51" v="877" actId="20577"/>
        <pc:sldMkLst>
          <pc:docMk/>
          <pc:sldMk cId="1255075793" sldId="341"/>
        </pc:sldMkLst>
        <pc:spChg chg="mod">
          <ac:chgData name="Valdir Miranda Pinto" userId="53b37b87f92a8dc6" providerId="LiveId" clId="{67D9AF2A-6F11-43D9-9D6B-03628456D53D}" dt="2025-02-24T17:50:51" v="877" actId="20577"/>
          <ac:spMkLst>
            <pc:docMk/>
            <pc:sldMk cId="1255075793" sldId="341"/>
            <ac:spMk id="3" creationId="{00000000-0000-0000-0000-000000000000}"/>
          </ac:spMkLst>
        </pc:spChg>
      </pc:sldChg>
      <pc:sldChg chg="modSp mod">
        <pc:chgData name="Valdir Miranda Pinto" userId="53b37b87f92a8dc6" providerId="LiveId" clId="{67D9AF2A-6F11-43D9-9D6B-03628456D53D}" dt="2025-02-24T17:54:24.920" v="963" actId="6549"/>
        <pc:sldMkLst>
          <pc:docMk/>
          <pc:sldMk cId="2885035533" sldId="345"/>
        </pc:sldMkLst>
        <pc:spChg chg="mod">
          <ac:chgData name="Valdir Miranda Pinto" userId="53b37b87f92a8dc6" providerId="LiveId" clId="{67D9AF2A-6F11-43D9-9D6B-03628456D53D}" dt="2025-02-24T17:54:24.920" v="963" actId="6549"/>
          <ac:spMkLst>
            <pc:docMk/>
            <pc:sldMk cId="2885035533" sldId="345"/>
            <ac:spMk id="3" creationId="{00000000-0000-0000-0000-000000000000}"/>
          </ac:spMkLst>
        </pc:spChg>
      </pc:sldChg>
      <pc:sldChg chg="modSp mod">
        <pc:chgData name="Valdir Miranda Pinto" userId="53b37b87f92a8dc6" providerId="LiveId" clId="{67D9AF2A-6F11-43D9-9D6B-03628456D53D}" dt="2025-02-24T17:52:01.155" v="931" actId="6549"/>
        <pc:sldMkLst>
          <pc:docMk/>
          <pc:sldMk cId="3271219096" sldId="346"/>
        </pc:sldMkLst>
        <pc:spChg chg="mod">
          <ac:chgData name="Valdir Miranda Pinto" userId="53b37b87f92a8dc6" providerId="LiveId" clId="{67D9AF2A-6F11-43D9-9D6B-03628456D53D}" dt="2025-02-24T17:52:01.155" v="931" actId="6549"/>
          <ac:spMkLst>
            <pc:docMk/>
            <pc:sldMk cId="3271219096" sldId="346"/>
            <ac:spMk id="3" creationId="{00000000-0000-0000-0000-000000000000}"/>
          </ac:spMkLst>
        </pc:spChg>
      </pc:sldChg>
      <pc:sldChg chg="modSp mod">
        <pc:chgData name="Valdir Miranda Pinto" userId="53b37b87f92a8dc6" providerId="LiveId" clId="{67D9AF2A-6F11-43D9-9D6B-03628456D53D}" dt="2025-02-24T17:51:42.990" v="897" actId="20577"/>
        <pc:sldMkLst>
          <pc:docMk/>
          <pc:sldMk cId="572286331" sldId="347"/>
        </pc:sldMkLst>
        <pc:spChg chg="mod">
          <ac:chgData name="Valdir Miranda Pinto" userId="53b37b87f92a8dc6" providerId="LiveId" clId="{67D9AF2A-6F11-43D9-9D6B-03628456D53D}" dt="2025-02-24T17:51:42.990" v="897" actId="20577"/>
          <ac:spMkLst>
            <pc:docMk/>
            <pc:sldMk cId="572286331" sldId="347"/>
            <ac:spMk id="3" creationId="{00000000-0000-0000-0000-000000000000}"/>
          </ac:spMkLst>
        </pc:spChg>
      </pc:sldChg>
      <pc:sldChg chg="modSp mod">
        <pc:chgData name="Valdir Miranda Pinto" userId="53b37b87f92a8dc6" providerId="LiveId" clId="{67D9AF2A-6F11-43D9-9D6B-03628456D53D}" dt="2025-02-24T17:58:05.592" v="1090" actId="6549"/>
        <pc:sldMkLst>
          <pc:docMk/>
          <pc:sldMk cId="3355318722" sldId="349"/>
        </pc:sldMkLst>
        <pc:spChg chg="mod">
          <ac:chgData name="Valdir Miranda Pinto" userId="53b37b87f92a8dc6" providerId="LiveId" clId="{67D9AF2A-6F11-43D9-9D6B-03628456D53D}" dt="2025-02-24T17:58:05.592" v="1090" actId="6549"/>
          <ac:spMkLst>
            <pc:docMk/>
            <pc:sldMk cId="3355318722" sldId="349"/>
            <ac:spMk id="3" creationId="{00000000-0000-0000-0000-000000000000}"/>
          </ac:spMkLst>
        </pc:spChg>
      </pc:sldChg>
      <pc:sldChg chg="modSp mod">
        <pc:chgData name="Valdir Miranda Pinto" userId="53b37b87f92a8dc6" providerId="LiveId" clId="{67D9AF2A-6F11-43D9-9D6B-03628456D53D}" dt="2025-02-24T17:57:35.710" v="1050" actId="6549"/>
        <pc:sldMkLst>
          <pc:docMk/>
          <pc:sldMk cId="2632581800" sldId="350"/>
        </pc:sldMkLst>
        <pc:spChg chg="mod">
          <ac:chgData name="Valdir Miranda Pinto" userId="53b37b87f92a8dc6" providerId="LiveId" clId="{67D9AF2A-6F11-43D9-9D6B-03628456D53D}" dt="2025-02-24T17:57:35.710" v="1050" actId="6549"/>
          <ac:spMkLst>
            <pc:docMk/>
            <pc:sldMk cId="2632581800" sldId="350"/>
            <ac:spMk id="3" creationId="{00000000-0000-0000-0000-000000000000}"/>
          </ac:spMkLst>
        </pc:spChg>
      </pc:sldChg>
      <pc:sldChg chg="modSp mod">
        <pc:chgData name="Valdir Miranda Pinto" userId="53b37b87f92a8dc6" providerId="LiveId" clId="{67D9AF2A-6F11-43D9-9D6B-03628456D53D}" dt="2025-02-24T17:56:50.822" v="1024" actId="6549"/>
        <pc:sldMkLst>
          <pc:docMk/>
          <pc:sldMk cId="1974135095" sldId="351"/>
        </pc:sldMkLst>
        <pc:spChg chg="mod">
          <ac:chgData name="Valdir Miranda Pinto" userId="53b37b87f92a8dc6" providerId="LiveId" clId="{67D9AF2A-6F11-43D9-9D6B-03628456D53D}" dt="2025-02-24T17:56:50.822" v="1024" actId="6549"/>
          <ac:spMkLst>
            <pc:docMk/>
            <pc:sldMk cId="1974135095" sldId="351"/>
            <ac:spMk id="3" creationId="{00000000-0000-0000-0000-000000000000}"/>
          </ac:spMkLst>
        </pc:spChg>
      </pc:sldChg>
      <pc:sldChg chg="modSp del mod">
        <pc:chgData name="Valdir Miranda Pinto" userId="53b37b87f92a8dc6" providerId="LiveId" clId="{67D9AF2A-6F11-43D9-9D6B-03628456D53D}" dt="2025-02-24T17:56:43.196" v="995" actId="2696"/>
        <pc:sldMkLst>
          <pc:docMk/>
          <pc:sldMk cId="1197717696" sldId="352"/>
        </pc:sldMkLst>
        <pc:spChg chg="mod">
          <ac:chgData name="Valdir Miranda Pinto" userId="53b37b87f92a8dc6" providerId="LiveId" clId="{67D9AF2A-6F11-43D9-9D6B-03628456D53D}" dt="2025-02-24T17:55:44.409" v="994" actId="6549"/>
          <ac:spMkLst>
            <pc:docMk/>
            <pc:sldMk cId="1197717696" sldId="352"/>
            <ac:spMk id="3" creationId="{00000000-0000-0000-0000-000000000000}"/>
          </ac:spMkLst>
        </pc:spChg>
      </pc:sldChg>
      <pc:sldChg chg="del">
        <pc:chgData name="Valdir Miranda Pinto" userId="53b37b87f92a8dc6" providerId="LiveId" clId="{67D9AF2A-6F11-43D9-9D6B-03628456D53D}" dt="2025-02-22T22:13:20.314" v="16" actId="47"/>
        <pc:sldMkLst>
          <pc:docMk/>
          <pc:sldMk cId="2831629653" sldId="384"/>
        </pc:sldMkLst>
      </pc:sldChg>
      <pc:sldChg chg="del">
        <pc:chgData name="Valdir Miranda Pinto" userId="53b37b87f92a8dc6" providerId="LiveId" clId="{67D9AF2A-6F11-43D9-9D6B-03628456D53D}" dt="2025-02-22T22:13:12.629" v="14" actId="47"/>
        <pc:sldMkLst>
          <pc:docMk/>
          <pc:sldMk cId="1808551544" sldId="385"/>
        </pc:sldMkLst>
      </pc:sldChg>
      <pc:sldChg chg="del">
        <pc:chgData name="Valdir Miranda Pinto" userId="53b37b87f92a8dc6" providerId="LiveId" clId="{67D9AF2A-6F11-43D9-9D6B-03628456D53D}" dt="2025-02-22T22:13:04.125" v="12" actId="47"/>
        <pc:sldMkLst>
          <pc:docMk/>
          <pc:sldMk cId="1860064329" sldId="386"/>
        </pc:sldMkLst>
      </pc:sldChg>
      <pc:sldChg chg="del">
        <pc:chgData name="Valdir Miranda Pinto" userId="53b37b87f92a8dc6" providerId="LiveId" clId="{67D9AF2A-6F11-43D9-9D6B-03628456D53D}" dt="2025-02-22T22:13:16.535" v="15" actId="47"/>
        <pc:sldMkLst>
          <pc:docMk/>
          <pc:sldMk cId="1759820052" sldId="387"/>
        </pc:sldMkLst>
      </pc:sldChg>
      <pc:sldChg chg="del">
        <pc:chgData name="Valdir Miranda Pinto" userId="53b37b87f92a8dc6" providerId="LiveId" clId="{67D9AF2A-6F11-43D9-9D6B-03628456D53D}" dt="2025-02-22T22:13:31.385" v="18" actId="47"/>
        <pc:sldMkLst>
          <pc:docMk/>
          <pc:sldMk cId="3975752197" sldId="388"/>
        </pc:sldMkLst>
      </pc:sldChg>
      <pc:sldChg chg="del">
        <pc:chgData name="Valdir Miranda Pinto" userId="53b37b87f92a8dc6" providerId="LiveId" clId="{67D9AF2A-6F11-43D9-9D6B-03628456D53D}" dt="2025-02-22T22:13:09.275" v="13" actId="47"/>
        <pc:sldMkLst>
          <pc:docMk/>
          <pc:sldMk cId="1854238645" sldId="389"/>
        </pc:sldMkLst>
      </pc:sldChg>
      <pc:sldChg chg="del">
        <pc:chgData name="Valdir Miranda Pinto" userId="53b37b87f92a8dc6" providerId="LiveId" clId="{67D9AF2A-6F11-43D9-9D6B-03628456D53D}" dt="2025-02-22T22:13:01.368" v="11" actId="47"/>
        <pc:sldMkLst>
          <pc:docMk/>
          <pc:sldMk cId="3417841586" sldId="390"/>
        </pc:sldMkLst>
      </pc:sldChg>
      <pc:sldChg chg="del">
        <pc:chgData name="Valdir Miranda Pinto" userId="53b37b87f92a8dc6" providerId="LiveId" clId="{67D9AF2A-6F11-43D9-9D6B-03628456D53D}" dt="2025-02-22T22:12:47.827" v="9" actId="47"/>
        <pc:sldMkLst>
          <pc:docMk/>
          <pc:sldMk cId="3398562887" sldId="391"/>
        </pc:sldMkLst>
      </pc:sldChg>
      <pc:sldChg chg="del">
        <pc:chgData name="Valdir Miranda Pinto" userId="53b37b87f92a8dc6" providerId="LiveId" clId="{67D9AF2A-6F11-43D9-9D6B-03628456D53D}" dt="2025-02-22T22:12:44.262" v="8" actId="47"/>
        <pc:sldMkLst>
          <pc:docMk/>
          <pc:sldMk cId="315418890" sldId="392"/>
        </pc:sldMkLst>
      </pc:sldChg>
      <pc:sldChg chg="del">
        <pc:chgData name="Valdir Miranda Pinto" userId="53b37b87f92a8dc6" providerId="LiveId" clId="{67D9AF2A-6F11-43D9-9D6B-03628456D53D}" dt="2025-02-22T22:12:50.341" v="10" actId="47"/>
        <pc:sldMkLst>
          <pc:docMk/>
          <pc:sldMk cId="775347890" sldId="393"/>
        </pc:sldMkLst>
      </pc:sldChg>
      <pc:sldChg chg="del">
        <pc:chgData name="Valdir Miranda Pinto" userId="53b37b87f92a8dc6" providerId="LiveId" clId="{67D9AF2A-6F11-43D9-9D6B-03628456D53D}" dt="2025-02-22T22:12:36.408" v="7" actId="47"/>
        <pc:sldMkLst>
          <pc:docMk/>
          <pc:sldMk cId="2865295873" sldId="394"/>
        </pc:sldMkLst>
      </pc:sldChg>
      <pc:sldChg chg="modSp mod">
        <pc:chgData name="Valdir Miranda Pinto" userId="53b37b87f92a8dc6" providerId="LiveId" clId="{67D9AF2A-6F11-43D9-9D6B-03628456D53D}" dt="2025-02-24T18:03:06.095" v="1132" actId="20577"/>
        <pc:sldMkLst>
          <pc:docMk/>
          <pc:sldMk cId="179976971" sldId="438"/>
        </pc:sldMkLst>
        <pc:spChg chg="mod">
          <ac:chgData name="Valdir Miranda Pinto" userId="53b37b87f92a8dc6" providerId="LiveId" clId="{67D9AF2A-6F11-43D9-9D6B-03628456D53D}" dt="2025-02-24T18:03:06.095" v="1132" actId="20577"/>
          <ac:spMkLst>
            <pc:docMk/>
            <pc:sldMk cId="179976971" sldId="438"/>
            <ac:spMk id="3" creationId="{00000000-0000-0000-0000-000000000000}"/>
          </ac:spMkLst>
        </pc:spChg>
      </pc:sldChg>
      <pc:sldChg chg="modSp mod">
        <pc:chgData name="Valdir Miranda Pinto" userId="53b37b87f92a8dc6" providerId="LiveId" clId="{67D9AF2A-6F11-43D9-9D6B-03628456D53D}" dt="2025-02-24T17:29:24.729" v="648" actId="14100"/>
        <pc:sldMkLst>
          <pc:docMk/>
          <pc:sldMk cId="2676803582" sldId="440"/>
        </pc:sldMkLst>
        <pc:spChg chg="mod">
          <ac:chgData name="Valdir Miranda Pinto" userId="53b37b87f92a8dc6" providerId="LiveId" clId="{67D9AF2A-6F11-43D9-9D6B-03628456D53D}" dt="2025-02-24T17:29:24.729" v="648" actId="14100"/>
          <ac:spMkLst>
            <pc:docMk/>
            <pc:sldMk cId="2676803582" sldId="440"/>
            <ac:spMk id="3" creationId="{00000000-0000-0000-0000-000000000000}"/>
          </ac:spMkLst>
        </pc:spChg>
      </pc:sldChg>
      <pc:sldChg chg="modSp mod">
        <pc:chgData name="Valdir Miranda Pinto" userId="53b37b87f92a8dc6" providerId="LiveId" clId="{67D9AF2A-6F11-43D9-9D6B-03628456D53D}" dt="2025-02-24T17:30:00.537" v="688" actId="6549"/>
        <pc:sldMkLst>
          <pc:docMk/>
          <pc:sldMk cId="968036064" sldId="441"/>
        </pc:sldMkLst>
        <pc:spChg chg="mod">
          <ac:chgData name="Valdir Miranda Pinto" userId="53b37b87f92a8dc6" providerId="LiveId" clId="{67D9AF2A-6F11-43D9-9D6B-03628456D53D}" dt="2025-02-24T17:30:00.537" v="688" actId="6549"/>
          <ac:spMkLst>
            <pc:docMk/>
            <pc:sldMk cId="968036064" sldId="441"/>
            <ac:spMk id="3" creationId="{00000000-0000-0000-0000-000000000000}"/>
          </ac:spMkLst>
        </pc:spChg>
      </pc:sldChg>
      <pc:sldChg chg="modSp mod">
        <pc:chgData name="Valdir Miranda Pinto" userId="53b37b87f92a8dc6" providerId="LiveId" clId="{67D9AF2A-6F11-43D9-9D6B-03628456D53D}" dt="2025-02-24T17:30:40.014" v="724" actId="6549"/>
        <pc:sldMkLst>
          <pc:docMk/>
          <pc:sldMk cId="2956933782" sldId="442"/>
        </pc:sldMkLst>
        <pc:spChg chg="mod">
          <ac:chgData name="Valdir Miranda Pinto" userId="53b37b87f92a8dc6" providerId="LiveId" clId="{67D9AF2A-6F11-43D9-9D6B-03628456D53D}" dt="2025-02-24T17:30:40.014" v="724" actId="6549"/>
          <ac:spMkLst>
            <pc:docMk/>
            <pc:sldMk cId="2956933782" sldId="442"/>
            <ac:spMk id="3" creationId="{00000000-0000-0000-0000-000000000000}"/>
          </ac:spMkLst>
        </pc:spChg>
      </pc:sldChg>
      <pc:sldChg chg="modSp mod">
        <pc:chgData name="Valdir Miranda Pinto" userId="53b37b87f92a8dc6" providerId="LiveId" clId="{67D9AF2A-6F11-43D9-9D6B-03628456D53D}" dt="2025-02-24T17:40:27.982" v="757" actId="6549"/>
        <pc:sldMkLst>
          <pc:docMk/>
          <pc:sldMk cId="1391770222" sldId="443"/>
        </pc:sldMkLst>
        <pc:spChg chg="mod">
          <ac:chgData name="Valdir Miranda Pinto" userId="53b37b87f92a8dc6" providerId="LiveId" clId="{67D9AF2A-6F11-43D9-9D6B-03628456D53D}" dt="2025-02-24T17:40:27.982" v="757" actId="6549"/>
          <ac:spMkLst>
            <pc:docMk/>
            <pc:sldMk cId="1391770222" sldId="443"/>
            <ac:spMk id="3" creationId="{00000000-0000-0000-0000-000000000000}"/>
          </ac:spMkLst>
        </pc:spChg>
      </pc:sldChg>
      <pc:sldChg chg="modSp mod">
        <pc:chgData name="Valdir Miranda Pinto" userId="53b37b87f92a8dc6" providerId="LiveId" clId="{67D9AF2A-6F11-43D9-9D6B-03628456D53D}" dt="2025-02-24T17:28:46.982" v="621" actId="6549"/>
        <pc:sldMkLst>
          <pc:docMk/>
          <pc:sldMk cId="1981486539" sldId="445"/>
        </pc:sldMkLst>
        <pc:spChg chg="mod">
          <ac:chgData name="Valdir Miranda Pinto" userId="53b37b87f92a8dc6" providerId="LiveId" clId="{67D9AF2A-6F11-43D9-9D6B-03628456D53D}" dt="2025-02-24T17:28:46.982" v="621" actId="6549"/>
          <ac:spMkLst>
            <pc:docMk/>
            <pc:sldMk cId="1981486539" sldId="445"/>
            <ac:spMk id="3" creationId="{00000000-0000-0000-0000-000000000000}"/>
          </ac:spMkLst>
        </pc:spChg>
      </pc:sldChg>
      <pc:sldChg chg="new del">
        <pc:chgData name="Valdir Miranda Pinto" userId="53b37b87f92a8dc6" providerId="LiveId" clId="{67D9AF2A-6F11-43D9-9D6B-03628456D53D}" dt="2025-02-14T13:41:22.733" v="1" actId="2696"/>
        <pc:sldMkLst>
          <pc:docMk/>
          <pc:sldMk cId="1161739409" sldId="488"/>
        </pc:sldMkLst>
      </pc:sldChg>
      <pc:sldChg chg="addSp delSp modSp add del mod">
        <pc:chgData name="Valdir Miranda Pinto" userId="53b37b87f92a8dc6" providerId="LiveId" clId="{67D9AF2A-6F11-43D9-9D6B-03628456D53D}" dt="2025-02-24T17:25:34.971" v="513" actId="47"/>
        <pc:sldMkLst>
          <pc:docMk/>
          <pc:sldMk cId="3003819450" sldId="488"/>
        </pc:sldMkLst>
        <pc:spChg chg="del mod">
          <ac:chgData name="Valdir Miranda Pinto" userId="53b37b87f92a8dc6" providerId="LiveId" clId="{67D9AF2A-6F11-43D9-9D6B-03628456D53D}" dt="2025-02-24T14:45:51.021" v="511" actId="478"/>
          <ac:spMkLst>
            <pc:docMk/>
            <pc:sldMk cId="3003819450" sldId="488"/>
            <ac:spMk id="3" creationId="{11184A39-D645-2D07-B3E6-9474118E1D0F}"/>
          </ac:spMkLst>
        </pc:spChg>
        <pc:spChg chg="add mod">
          <ac:chgData name="Valdir Miranda Pinto" userId="53b37b87f92a8dc6" providerId="LiveId" clId="{67D9AF2A-6F11-43D9-9D6B-03628456D53D}" dt="2025-02-24T14:45:51.021" v="511" actId="478"/>
          <ac:spMkLst>
            <pc:docMk/>
            <pc:sldMk cId="3003819450" sldId="488"/>
            <ac:spMk id="7" creationId="{DF116BA7-0B61-4D55-1198-D5BF19FD0330}"/>
          </ac:spMkLst>
        </pc:spChg>
      </pc:sldChg>
      <pc:sldChg chg="add setBg">
        <pc:chgData name="Valdir Miranda Pinto" userId="53b37b87f92a8dc6" providerId="LiveId" clId="{67D9AF2A-6F11-43D9-9D6B-03628456D53D}" dt="2025-02-24T14:45:57.088" v="512"/>
        <pc:sldMkLst>
          <pc:docMk/>
          <pc:sldMk cId="4122968892" sldId="489"/>
        </pc:sldMkLst>
      </pc:sldChg>
      <pc:sldChg chg="addSp modSp add mod">
        <pc:chgData name="Valdir Miranda Pinto" userId="53b37b87f92a8dc6" providerId="LiveId" clId="{67D9AF2A-6F11-43D9-9D6B-03628456D53D}" dt="2025-02-24T18:09:13.355" v="1186" actId="6549"/>
        <pc:sldMkLst>
          <pc:docMk/>
          <pc:sldMk cId="2462306068" sldId="490"/>
        </pc:sldMkLst>
        <pc:spChg chg="mod">
          <ac:chgData name="Valdir Miranda Pinto" userId="53b37b87f92a8dc6" providerId="LiveId" clId="{67D9AF2A-6F11-43D9-9D6B-03628456D53D}" dt="2025-02-24T18:07:41.230" v="1151" actId="6549"/>
          <ac:spMkLst>
            <pc:docMk/>
            <pc:sldMk cId="2462306068" sldId="490"/>
            <ac:spMk id="3" creationId="{71FD5791-DDDB-C0CF-C9CC-A9AA3CF4376C}"/>
          </ac:spMkLst>
        </pc:spChg>
        <pc:spChg chg="mod">
          <ac:chgData name="Valdir Miranda Pinto" userId="53b37b87f92a8dc6" providerId="LiveId" clId="{67D9AF2A-6F11-43D9-9D6B-03628456D53D}" dt="2025-02-24T18:06:22.331" v="1134" actId="6549"/>
          <ac:spMkLst>
            <pc:docMk/>
            <pc:sldMk cId="2462306068" sldId="490"/>
            <ac:spMk id="7" creationId="{0AF33FE6-6858-0C1E-3E80-F7DC5BE87895}"/>
          </ac:spMkLst>
        </pc:spChg>
        <pc:spChg chg="add mod">
          <ac:chgData name="Valdir Miranda Pinto" userId="53b37b87f92a8dc6" providerId="LiveId" clId="{67D9AF2A-6F11-43D9-9D6B-03628456D53D}" dt="2025-02-24T18:09:13.355" v="1186" actId="6549"/>
          <ac:spMkLst>
            <pc:docMk/>
            <pc:sldMk cId="2462306068" sldId="490"/>
            <ac:spMk id="8" creationId="{D3904FFD-8BA4-C876-2AF6-0D5966377F3B}"/>
          </ac:spMkLst>
        </pc:spChg>
      </pc:sldChg>
    </pc:docChg>
  </pc:docChgLst>
  <pc:docChgLst>
    <pc:chgData name="Valdir Miranda Pinto" userId="53b37b87f92a8dc6" providerId="LiveId" clId="{7DED4D99-11D4-4EE6-9F43-96DED73200D5}"/>
    <pc:docChg chg="modSld">
      <pc:chgData name="Valdir Miranda Pinto" userId="53b37b87f92a8dc6" providerId="LiveId" clId="{7DED4D99-11D4-4EE6-9F43-96DED73200D5}" dt="2025-01-09T22:37:32.739" v="0" actId="6549"/>
      <pc:docMkLst>
        <pc:docMk/>
      </pc:docMkLst>
      <pc:sldChg chg="modSp mod">
        <pc:chgData name="Valdir Miranda Pinto" userId="53b37b87f92a8dc6" providerId="LiveId" clId="{7DED4D99-11D4-4EE6-9F43-96DED73200D5}" dt="2025-01-09T22:37:32.739" v="0" actId="6549"/>
        <pc:sldMkLst>
          <pc:docMk/>
          <pc:sldMk cId="3103298551" sldId="457"/>
        </pc:sldMkLst>
        <pc:spChg chg="mod">
          <ac:chgData name="Valdir Miranda Pinto" userId="53b37b87f92a8dc6" providerId="LiveId" clId="{7DED4D99-11D4-4EE6-9F43-96DED73200D5}" dt="2025-01-09T22:37:32.739" v="0" actId="6549"/>
          <ac:spMkLst>
            <pc:docMk/>
            <pc:sldMk cId="3103298551" sldId="45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06AA1-D552-438F-8FB9-EC0434F6625D}" type="datetimeFigureOut">
              <a:rPr lang="pt-BR" smtClean="0"/>
              <a:t>18/02/2026</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6D6056-8CFE-4124-942E-320D6513949D}" type="slidenum">
              <a:rPr lang="pt-BR" smtClean="0"/>
              <a:t>‹nº›</a:t>
            </a:fld>
            <a:endParaRPr lang="pt-BR"/>
          </a:p>
        </p:txBody>
      </p:sp>
    </p:spTree>
    <p:extLst>
      <p:ext uri="{BB962C8B-B14F-4D97-AF65-F5344CB8AC3E}">
        <p14:creationId xmlns:p14="http://schemas.microsoft.com/office/powerpoint/2010/main" val="646365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66D6056-8CFE-4124-942E-320D6513949D}" type="slidenum">
              <a:rPr lang="pt-BR" smtClean="0"/>
              <a:t>46</a:t>
            </a:fld>
            <a:endParaRPr lang="pt-BR"/>
          </a:p>
        </p:txBody>
      </p:sp>
    </p:spTree>
    <p:extLst>
      <p:ext uri="{BB962C8B-B14F-4D97-AF65-F5344CB8AC3E}">
        <p14:creationId xmlns:p14="http://schemas.microsoft.com/office/powerpoint/2010/main" val="3011899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66D6056-8CFE-4124-942E-320D6513949D}" type="slidenum">
              <a:rPr lang="pt-BR" smtClean="0"/>
              <a:t>47</a:t>
            </a:fld>
            <a:endParaRPr lang="pt-BR"/>
          </a:p>
        </p:txBody>
      </p:sp>
    </p:spTree>
    <p:extLst>
      <p:ext uri="{BB962C8B-B14F-4D97-AF65-F5344CB8AC3E}">
        <p14:creationId xmlns:p14="http://schemas.microsoft.com/office/powerpoint/2010/main" val="410948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66D6056-8CFE-4124-942E-320D6513949D}" type="slidenum">
              <a:rPr lang="pt-BR" smtClean="0"/>
              <a:t>48</a:t>
            </a:fld>
            <a:endParaRPr lang="pt-BR"/>
          </a:p>
        </p:txBody>
      </p:sp>
    </p:spTree>
    <p:extLst>
      <p:ext uri="{BB962C8B-B14F-4D97-AF65-F5344CB8AC3E}">
        <p14:creationId xmlns:p14="http://schemas.microsoft.com/office/powerpoint/2010/main" val="2513173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66D6056-8CFE-4124-942E-320D6513949D}" type="slidenum">
              <a:rPr lang="pt-BR" smtClean="0"/>
              <a:t>49</a:t>
            </a:fld>
            <a:endParaRPr lang="pt-BR"/>
          </a:p>
        </p:txBody>
      </p:sp>
    </p:spTree>
    <p:extLst>
      <p:ext uri="{BB962C8B-B14F-4D97-AF65-F5344CB8AC3E}">
        <p14:creationId xmlns:p14="http://schemas.microsoft.com/office/powerpoint/2010/main" val="2616882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66D6056-8CFE-4124-942E-320D6513949D}" type="slidenum">
              <a:rPr lang="pt-BR" smtClean="0"/>
              <a:t>50</a:t>
            </a:fld>
            <a:endParaRPr lang="pt-BR"/>
          </a:p>
        </p:txBody>
      </p:sp>
    </p:spTree>
    <p:extLst>
      <p:ext uri="{BB962C8B-B14F-4D97-AF65-F5344CB8AC3E}">
        <p14:creationId xmlns:p14="http://schemas.microsoft.com/office/powerpoint/2010/main" val="3846805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66D6056-8CFE-4124-942E-320D6513949D}" type="slidenum">
              <a:rPr lang="pt-BR" smtClean="0"/>
              <a:t>51</a:t>
            </a:fld>
            <a:endParaRPr lang="pt-BR"/>
          </a:p>
        </p:txBody>
      </p:sp>
    </p:spTree>
    <p:extLst>
      <p:ext uri="{BB962C8B-B14F-4D97-AF65-F5344CB8AC3E}">
        <p14:creationId xmlns:p14="http://schemas.microsoft.com/office/powerpoint/2010/main" val="3295060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25FE0C0D-BC15-4ACA-AD64-EBB5000202A6}" type="datetime1">
              <a:rPr lang="pt-BR" smtClean="0"/>
              <a:t>18/02/2026</a:t>
            </a:fld>
            <a:endParaRPr lang="pt-BR"/>
          </a:p>
        </p:txBody>
      </p:sp>
      <p:sp>
        <p:nvSpPr>
          <p:cNvPr id="5" name="Espaço Reservado para Rodapé 4"/>
          <p:cNvSpPr>
            <a:spLocks noGrp="1"/>
          </p:cNvSpPr>
          <p:nvPr>
            <p:ph type="ftr" sz="quarter" idx="11"/>
          </p:nvPr>
        </p:nvSpPr>
        <p:spPr/>
        <p:txBody>
          <a:bodyPr/>
          <a:lstStyle/>
          <a:p>
            <a:r>
              <a:rPr lang="pt-BR"/>
              <a:t>UNYPÚBLICA UNYFLEX</a:t>
            </a: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147384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D9DD503-473E-4E9C-947E-97F6E32F30B9}" type="datetime1">
              <a:rPr lang="pt-BR" smtClean="0"/>
              <a:t>18/02/2026</a:t>
            </a:fld>
            <a:endParaRPr lang="pt-BR"/>
          </a:p>
        </p:txBody>
      </p:sp>
      <p:sp>
        <p:nvSpPr>
          <p:cNvPr id="5" name="Espaço Reservado para Rodapé 4"/>
          <p:cNvSpPr>
            <a:spLocks noGrp="1"/>
          </p:cNvSpPr>
          <p:nvPr>
            <p:ph type="ftr" sz="quarter" idx="11"/>
          </p:nvPr>
        </p:nvSpPr>
        <p:spPr/>
        <p:txBody>
          <a:bodyPr/>
          <a:lstStyle/>
          <a:p>
            <a:r>
              <a:rPr lang="pt-BR"/>
              <a:t>UNYPÚBLICA UNYFLEX</a:t>
            </a: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2682656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1798B2EC-A6AF-408D-A660-D0D378042C86}" type="datetime1">
              <a:rPr lang="pt-BR" smtClean="0"/>
              <a:t>18/02/2026</a:t>
            </a:fld>
            <a:endParaRPr lang="pt-BR"/>
          </a:p>
        </p:txBody>
      </p:sp>
      <p:sp>
        <p:nvSpPr>
          <p:cNvPr id="5" name="Espaço Reservado para Rodapé 4"/>
          <p:cNvSpPr>
            <a:spLocks noGrp="1"/>
          </p:cNvSpPr>
          <p:nvPr>
            <p:ph type="ftr" sz="quarter" idx="11"/>
          </p:nvPr>
        </p:nvSpPr>
        <p:spPr/>
        <p:txBody>
          <a:bodyPr/>
          <a:lstStyle/>
          <a:p>
            <a:r>
              <a:rPr lang="pt-BR"/>
              <a:t>UNYPÚBLICA UNYFLEX</a:t>
            </a: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1846845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B9BA5FF-2EB2-4B66-9474-BD37CAE4ED9E}" type="datetime1">
              <a:rPr lang="pt-BR" smtClean="0"/>
              <a:t>18/02/2026</a:t>
            </a:fld>
            <a:endParaRPr lang="pt-BR"/>
          </a:p>
        </p:txBody>
      </p:sp>
      <p:sp>
        <p:nvSpPr>
          <p:cNvPr id="5" name="Espaço Reservado para Rodapé 4"/>
          <p:cNvSpPr>
            <a:spLocks noGrp="1"/>
          </p:cNvSpPr>
          <p:nvPr>
            <p:ph type="ftr" sz="quarter" idx="11"/>
          </p:nvPr>
        </p:nvSpPr>
        <p:spPr/>
        <p:txBody>
          <a:bodyPr/>
          <a:lstStyle/>
          <a:p>
            <a:r>
              <a:rPr lang="pt-BR"/>
              <a:t>UNYPÚBLICA UNYFLEX</a:t>
            </a: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369217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86D4C307-98D0-40CC-AD07-A95B7E8FE8D4}" type="datetime1">
              <a:rPr lang="pt-BR" smtClean="0"/>
              <a:t>18/02/2026</a:t>
            </a:fld>
            <a:endParaRPr lang="pt-BR"/>
          </a:p>
        </p:txBody>
      </p:sp>
      <p:sp>
        <p:nvSpPr>
          <p:cNvPr id="5" name="Espaço Reservado para Rodapé 4"/>
          <p:cNvSpPr>
            <a:spLocks noGrp="1"/>
          </p:cNvSpPr>
          <p:nvPr>
            <p:ph type="ftr" sz="quarter" idx="11"/>
          </p:nvPr>
        </p:nvSpPr>
        <p:spPr/>
        <p:txBody>
          <a:bodyPr/>
          <a:lstStyle/>
          <a:p>
            <a:r>
              <a:rPr lang="pt-BR"/>
              <a:t>UNYPÚBLICA UNYFLEX</a:t>
            </a: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262016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1B24B6BC-85D7-43A0-822A-CE842E724AB5}" type="datetime1">
              <a:rPr lang="pt-BR" smtClean="0"/>
              <a:t>18/02/2026</a:t>
            </a:fld>
            <a:endParaRPr lang="pt-BR"/>
          </a:p>
        </p:txBody>
      </p:sp>
      <p:sp>
        <p:nvSpPr>
          <p:cNvPr id="6" name="Espaço Reservado para Rodapé 5"/>
          <p:cNvSpPr>
            <a:spLocks noGrp="1"/>
          </p:cNvSpPr>
          <p:nvPr>
            <p:ph type="ftr" sz="quarter" idx="11"/>
          </p:nvPr>
        </p:nvSpPr>
        <p:spPr/>
        <p:txBody>
          <a:bodyPr/>
          <a:lstStyle/>
          <a:p>
            <a:r>
              <a:rPr lang="pt-BR"/>
              <a:t>UNYPÚBLICA UNYFLEX</a:t>
            </a: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398529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4CCBFF72-8021-4FF7-A4C1-D1569226282E}" type="datetime1">
              <a:rPr lang="pt-BR" smtClean="0"/>
              <a:t>18/02/2026</a:t>
            </a:fld>
            <a:endParaRPr lang="pt-BR"/>
          </a:p>
        </p:txBody>
      </p:sp>
      <p:sp>
        <p:nvSpPr>
          <p:cNvPr id="8" name="Espaço Reservado para Rodapé 7"/>
          <p:cNvSpPr>
            <a:spLocks noGrp="1"/>
          </p:cNvSpPr>
          <p:nvPr>
            <p:ph type="ftr" sz="quarter" idx="11"/>
          </p:nvPr>
        </p:nvSpPr>
        <p:spPr/>
        <p:txBody>
          <a:bodyPr/>
          <a:lstStyle/>
          <a:p>
            <a:r>
              <a:rPr lang="pt-BR"/>
              <a:t>UNYPÚBLICA UNYFLEX</a:t>
            </a:r>
          </a:p>
        </p:txBody>
      </p:sp>
      <p:sp>
        <p:nvSpPr>
          <p:cNvPr id="9" name="Espaço Reservado para Número de Slide 8"/>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3341752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3DF98206-9279-44D8-A714-3EEB0652C9EB}" type="datetime1">
              <a:rPr lang="pt-BR" smtClean="0"/>
              <a:t>18/02/2026</a:t>
            </a:fld>
            <a:endParaRPr lang="pt-B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2367153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839BBFD-0F60-4B70-BEC1-FDF3E42FC133}" type="datetime1">
              <a:rPr lang="pt-BR" smtClean="0"/>
              <a:t>18/02/2026</a:t>
            </a:fld>
            <a:endParaRPr lang="pt-BR"/>
          </a:p>
        </p:txBody>
      </p:sp>
      <p:sp>
        <p:nvSpPr>
          <p:cNvPr id="3" name="Espaço Reservado para Rodapé 2"/>
          <p:cNvSpPr>
            <a:spLocks noGrp="1"/>
          </p:cNvSpPr>
          <p:nvPr>
            <p:ph type="ftr" sz="quarter" idx="11"/>
          </p:nvPr>
        </p:nvSpPr>
        <p:spPr/>
        <p:txBody>
          <a:bodyPr/>
          <a:lstStyle/>
          <a:p>
            <a:r>
              <a:rPr lang="pt-BR"/>
              <a:t>UNYPÚBLICA UNYFLEX</a:t>
            </a:r>
          </a:p>
        </p:txBody>
      </p:sp>
      <p:sp>
        <p:nvSpPr>
          <p:cNvPr id="4" name="Espaço Reservado para Número de Slide 3"/>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275083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884B340C-C2D9-46C8-A41A-2CCA93AF2CEA}" type="datetime1">
              <a:rPr lang="pt-BR" smtClean="0"/>
              <a:t>18/02/2026</a:t>
            </a:fld>
            <a:endParaRPr lang="pt-BR"/>
          </a:p>
        </p:txBody>
      </p:sp>
      <p:sp>
        <p:nvSpPr>
          <p:cNvPr id="6" name="Espaço Reservado para Rodapé 5"/>
          <p:cNvSpPr>
            <a:spLocks noGrp="1"/>
          </p:cNvSpPr>
          <p:nvPr>
            <p:ph type="ftr" sz="quarter" idx="11"/>
          </p:nvPr>
        </p:nvSpPr>
        <p:spPr/>
        <p:txBody>
          <a:bodyPr/>
          <a:lstStyle/>
          <a:p>
            <a:r>
              <a:rPr lang="pt-BR"/>
              <a:t>UNYPÚBLICA UNYFLEX</a:t>
            </a: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2253781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EA7E66FE-8E0D-4F60-BE7D-26EBD3ADC42F}" type="datetime1">
              <a:rPr lang="pt-BR" smtClean="0"/>
              <a:t>18/02/2026</a:t>
            </a:fld>
            <a:endParaRPr lang="pt-BR"/>
          </a:p>
        </p:txBody>
      </p:sp>
      <p:sp>
        <p:nvSpPr>
          <p:cNvPr id="6" name="Espaço Reservado para Rodapé 5"/>
          <p:cNvSpPr>
            <a:spLocks noGrp="1"/>
          </p:cNvSpPr>
          <p:nvPr>
            <p:ph type="ftr" sz="quarter" idx="11"/>
          </p:nvPr>
        </p:nvSpPr>
        <p:spPr/>
        <p:txBody>
          <a:bodyPr/>
          <a:lstStyle/>
          <a:p>
            <a:r>
              <a:rPr lang="pt-BR"/>
              <a:t>UNYPÚBLICA UNYFLEX</a:t>
            </a: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178417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527F9B-59B9-40F5-9E04-0B6335B52A2E}" type="datetime1">
              <a:rPr lang="pt-BR" smtClean="0"/>
              <a:t>18/02/2026</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a:t>UNYPÚBLICA UNYFLEX</a:t>
            </a: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F8141-5781-4FD4-9552-C5D35CA5005E}" type="slidenum">
              <a:rPr lang="pt-BR" smtClean="0"/>
              <a:t>‹nº›</a:t>
            </a:fld>
            <a:endParaRPr lang="pt-BR"/>
          </a:p>
        </p:txBody>
      </p:sp>
    </p:spTree>
    <p:extLst>
      <p:ext uri="{BB962C8B-B14F-4D97-AF65-F5344CB8AC3E}">
        <p14:creationId xmlns:p14="http://schemas.microsoft.com/office/powerpoint/2010/main" val="2355665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treasy.com.br/blog/governanca-corporativa"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treasy.com.br/blog/ifrs-x-br-gaap-x-us-gaap-gestao-orcamentaria"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a:t>UNYPÚBLICA UNYFLEX</a:t>
            </a:r>
          </a:p>
        </p:txBody>
      </p:sp>
      <p:sp>
        <p:nvSpPr>
          <p:cNvPr id="3" name="Espaço Reservado para Número de Slide 2"/>
          <p:cNvSpPr>
            <a:spLocks noGrp="1"/>
          </p:cNvSpPr>
          <p:nvPr>
            <p:ph type="sldNum" sz="quarter" idx="12"/>
          </p:nvPr>
        </p:nvSpPr>
        <p:spPr/>
        <p:txBody>
          <a:bodyPr/>
          <a:lstStyle/>
          <a:p>
            <a:fld id="{F5EF8141-5781-4FD4-9552-C5D35CA5005E}" type="slidenum">
              <a:rPr lang="pt-BR" smtClean="0"/>
              <a:t>1</a:t>
            </a:fld>
            <a:endParaRPr lang="pt-BR"/>
          </a:p>
        </p:txBody>
      </p:sp>
    </p:spTree>
    <p:extLst>
      <p:ext uri="{BB962C8B-B14F-4D97-AF65-F5344CB8AC3E}">
        <p14:creationId xmlns:p14="http://schemas.microsoft.com/office/powerpoint/2010/main" val="3888301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76877" y="708339"/>
            <a:ext cx="10475472" cy="528034"/>
          </a:xfrm>
        </p:spPr>
        <p:txBody>
          <a:bodyPr>
            <a:normAutofit fontScale="90000"/>
          </a:bodyPr>
          <a:lstStyle/>
          <a:p>
            <a:pPr algn="r"/>
            <a:r>
              <a:rPr lang="pt-BR" sz="2000" b="1" dirty="0">
                <a:solidFill>
                  <a:srgbClr val="FF0000"/>
                </a:solidFill>
                <a:latin typeface="Arial" panose="020B0604020202020204" pitchFamily="34" charset="0"/>
                <a:cs typeface="Arial" panose="020B0604020202020204" pitchFamily="34" charset="0"/>
              </a:rPr>
              <a:t>INCORPORAÇÃO, AVALIAÇÃO E BAIXA</a:t>
            </a:r>
            <a:br>
              <a:rPr lang="pt-BR" sz="2000" b="1" dirty="0">
                <a:latin typeface="Arial" panose="020B0604020202020204" pitchFamily="34" charset="0"/>
                <a:cs typeface="Arial" panose="020B0604020202020204" pitchFamily="34" charset="0"/>
              </a:rPr>
            </a:b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38200" y="1236373"/>
            <a:ext cx="10608733" cy="4940590"/>
          </a:xfrm>
        </p:spPr>
        <p:txBody>
          <a:bodyPr>
            <a:normAutofit lnSpcReduction="10000"/>
          </a:bodyPr>
          <a:lstStyle/>
          <a:p>
            <a:pPr marL="0" indent="0">
              <a:buNone/>
            </a:pPr>
            <a:r>
              <a:rPr lang="pt-BR" b="1" dirty="0"/>
              <a:t>                                EXECUÇÃO ORÇAMENTÁRIA</a:t>
            </a:r>
          </a:p>
          <a:p>
            <a:pPr>
              <a:buFontTx/>
              <a:buChar char="-"/>
            </a:pPr>
            <a:endParaRPr lang="pt-BR" b="1" dirty="0"/>
          </a:p>
          <a:p>
            <a:pPr>
              <a:buFontTx/>
              <a:buChar char="-"/>
            </a:pPr>
            <a:r>
              <a:rPr lang="pt-BR" b="1" dirty="0"/>
              <a:t>Balanço Orçamentário</a:t>
            </a:r>
          </a:p>
          <a:p>
            <a:pPr>
              <a:buFontTx/>
              <a:buChar char="-"/>
            </a:pPr>
            <a:r>
              <a:rPr lang="pt-BR" b="1" dirty="0"/>
              <a:t>Balanço Financeiro</a:t>
            </a:r>
          </a:p>
          <a:p>
            <a:pPr>
              <a:buFontTx/>
              <a:buChar char="-"/>
            </a:pPr>
            <a:r>
              <a:rPr lang="pt-BR" b="1" dirty="0"/>
              <a:t>Demonstração das Variações Patrimoniais e Balanço Compensado</a:t>
            </a:r>
          </a:p>
          <a:p>
            <a:pPr>
              <a:buFontTx/>
              <a:buChar char="-"/>
            </a:pPr>
            <a:r>
              <a:rPr lang="pt-BR" b="1" dirty="0"/>
              <a:t>Relatórios LRF (Trimestrais)</a:t>
            </a:r>
          </a:p>
          <a:p>
            <a:pPr>
              <a:buFontTx/>
              <a:buChar char="-"/>
            </a:pPr>
            <a:r>
              <a:rPr lang="pt-BR" b="1" dirty="0"/>
              <a:t>Prestação de Contas (de governo) – TCE - </a:t>
            </a:r>
            <a:r>
              <a:rPr lang="pt-BR" b="1" dirty="0" err="1"/>
              <a:t>Pr</a:t>
            </a:r>
            <a:endParaRPr lang="pt-BR" b="1" dirty="0"/>
          </a:p>
          <a:p>
            <a:r>
              <a:rPr lang="pt-BR" b="1" dirty="0"/>
              <a:t>                         Inventário Almoxarifado.</a:t>
            </a:r>
          </a:p>
          <a:p>
            <a:r>
              <a:rPr lang="pt-BR" b="1" dirty="0"/>
              <a:t>                         Inventário Patrimônio.</a:t>
            </a:r>
          </a:p>
          <a:p>
            <a:r>
              <a:rPr lang="pt-BR" b="1" dirty="0"/>
              <a:t>Ciclo ORÇAMENTÁRIO</a:t>
            </a:r>
          </a:p>
        </p:txBody>
      </p:sp>
      <p:sp>
        <p:nvSpPr>
          <p:cNvPr id="4" name="Espaço Reservado para Rodapé 3"/>
          <p:cNvSpPr>
            <a:spLocks noGrp="1"/>
          </p:cNvSpPr>
          <p:nvPr>
            <p:ph type="ftr" sz="quarter" idx="11"/>
          </p:nvPr>
        </p:nvSpPr>
        <p:spPr>
          <a:xfrm>
            <a:off x="0" y="6588796"/>
            <a:ext cx="4114800" cy="198996"/>
          </a:xfrm>
        </p:spPr>
        <p:txBody>
          <a:bodyPr/>
          <a:lstStyle/>
          <a:p>
            <a:r>
              <a:rPr lang="pt-BR" b="1" dirty="0">
                <a:solidFill>
                  <a:schemeClr val="tx1"/>
                </a:solidFill>
              </a:rPr>
              <a:t>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10</a:t>
            </a:fld>
            <a:endParaRPr lang="pt-BR"/>
          </a:p>
        </p:txBody>
      </p:sp>
    </p:spTree>
    <p:extLst>
      <p:ext uri="{BB962C8B-B14F-4D97-AF65-F5344CB8AC3E}">
        <p14:creationId xmlns:p14="http://schemas.microsoft.com/office/powerpoint/2010/main" val="2847045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348647"/>
          </a:xfrm>
        </p:spPr>
        <p:txBody>
          <a:bodyPr>
            <a:normAutofit fontScale="90000"/>
          </a:bodyPr>
          <a:lstStyle/>
          <a:p>
            <a:pPr algn="r"/>
            <a:r>
              <a:rPr lang="pt-BR" sz="2000" b="1" dirty="0">
                <a:solidFill>
                  <a:srgbClr val="FF0000"/>
                </a:solidFill>
                <a:latin typeface="Arial" panose="020B0604020202020204" pitchFamily="34" charset="0"/>
                <a:cs typeface="Arial" panose="020B0604020202020204" pitchFamily="34" charset="0"/>
              </a:rPr>
              <a:t>INCORPORAÇÃO, AVALIAÇÃO E BAIXA</a:t>
            </a: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38200" y="1236373"/>
            <a:ext cx="10608733" cy="4940590"/>
          </a:xfrm>
        </p:spPr>
        <p:txBody>
          <a:bodyPr>
            <a:normAutofit fontScale="92500" lnSpcReduction="10000"/>
          </a:bodyPr>
          <a:lstStyle/>
          <a:p>
            <a:pPr marL="0" indent="0">
              <a:buNone/>
            </a:pPr>
            <a:r>
              <a:rPr lang="pt-BR" sz="3000" b="1" dirty="0">
                <a:latin typeface="Arial" panose="020B0604020202020204" pitchFamily="34" charset="0"/>
                <a:cs typeface="Arial" panose="020B0604020202020204" pitchFamily="34" charset="0"/>
              </a:rPr>
              <a:t>Estágios da Despesa</a:t>
            </a:r>
            <a:r>
              <a:rPr lang="pt-BR" b="1" dirty="0">
                <a:latin typeface="Arial" panose="020B0604020202020204" pitchFamily="34" charset="0"/>
                <a:cs typeface="Arial" panose="020B0604020202020204" pitchFamily="34" charset="0"/>
              </a:rPr>
              <a:t>:</a:t>
            </a:r>
          </a:p>
          <a:p>
            <a:endParaRPr lang="pt-BR" b="1" dirty="0">
              <a:latin typeface="Arial" panose="020B0604020202020204" pitchFamily="34" charset="0"/>
              <a:cs typeface="Arial" panose="020B0604020202020204" pitchFamily="34" charset="0"/>
            </a:endParaRPr>
          </a:p>
          <a:p>
            <a:r>
              <a:rPr lang="pt-BR" b="1" dirty="0">
                <a:latin typeface="Arial" panose="020B0604020202020204" pitchFamily="34" charset="0"/>
                <a:cs typeface="Arial" panose="020B0604020202020204" pitchFamily="34" charset="0"/>
              </a:rPr>
              <a:t>1 – Fixação;</a:t>
            </a:r>
          </a:p>
          <a:p>
            <a:r>
              <a:rPr lang="pt-BR" b="1" dirty="0">
                <a:latin typeface="Arial" panose="020B0604020202020204" pitchFamily="34" charset="0"/>
                <a:cs typeface="Arial" panose="020B0604020202020204" pitchFamily="34" charset="0"/>
              </a:rPr>
              <a:t>2 – Programação;</a:t>
            </a:r>
          </a:p>
          <a:p>
            <a:r>
              <a:rPr lang="pt-BR" b="1" dirty="0">
                <a:latin typeface="Arial" panose="020B0604020202020204" pitchFamily="34" charset="0"/>
                <a:cs typeface="Arial" panose="020B0604020202020204" pitchFamily="34" charset="0"/>
              </a:rPr>
              <a:t>3 – Licitação;</a:t>
            </a:r>
          </a:p>
          <a:p>
            <a:r>
              <a:rPr lang="pt-BR" b="1" dirty="0">
                <a:latin typeface="Arial" panose="020B0604020202020204" pitchFamily="34" charset="0"/>
                <a:cs typeface="Arial" panose="020B0604020202020204" pitchFamily="34" charset="0"/>
              </a:rPr>
              <a:t>4 – </a:t>
            </a:r>
            <a:r>
              <a:rPr lang="pt-BR" b="1" dirty="0">
                <a:solidFill>
                  <a:srgbClr val="FF0000"/>
                </a:solidFill>
                <a:latin typeface="Arial" panose="020B0604020202020204" pitchFamily="34" charset="0"/>
                <a:cs typeface="Arial" panose="020B0604020202020204" pitchFamily="34" charset="0"/>
              </a:rPr>
              <a:t>Empenho;</a:t>
            </a:r>
          </a:p>
          <a:p>
            <a:r>
              <a:rPr lang="pt-BR" b="1" dirty="0">
                <a:latin typeface="Arial" panose="020B0604020202020204" pitchFamily="34" charset="0"/>
                <a:cs typeface="Arial" panose="020B0604020202020204" pitchFamily="34" charset="0"/>
              </a:rPr>
              <a:t>5 – </a:t>
            </a:r>
            <a:r>
              <a:rPr lang="pt-BR" b="1" dirty="0">
                <a:solidFill>
                  <a:srgbClr val="FF0000"/>
                </a:solidFill>
                <a:latin typeface="Arial" panose="020B0604020202020204" pitchFamily="34" charset="0"/>
                <a:cs typeface="Arial" panose="020B0604020202020204" pitchFamily="34" charset="0"/>
              </a:rPr>
              <a:t>Liquidação;</a:t>
            </a:r>
          </a:p>
          <a:p>
            <a:r>
              <a:rPr lang="pt-BR" b="1" dirty="0">
                <a:latin typeface="Arial" panose="020B0604020202020204" pitchFamily="34" charset="0"/>
                <a:cs typeface="Arial" panose="020B0604020202020204" pitchFamily="34" charset="0"/>
              </a:rPr>
              <a:t>6 – Suprimento e</a:t>
            </a:r>
          </a:p>
          <a:p>
            <a:r>
              <a:rPr lang="pt-BR" b="1" dirty="0">
                <a:latin typeface="Arial" panose="020B0604020202020204" pitchFamily="34" charset="0"/>
                <a:cs typeface="Arial" panose="020B0604020202020204" pitchFamily="34" charset="0"/>
              </a:rPr>
              <a:t>7 – </a:t>
            </a:r>
            <a:r>
              <a:rPr lang="pt-BR" b="1" dirty="0">
                <a:solidFill>
                  <a:srgbClr val="FF0000"/>
                </a:solidFill>
                <a:latin typeface="Arial" panose="020B0604020202020204" pitchFamily="34" charset="0"/>
                <a:cs typeface="Arial" panose="020B0604020202020204" pitchFamily="34" charset="0"/>
              </a:rPr>
              <a:t>Pagamento.</a:t>
            </a:r>
          </a:p>
          <a:p>
            <a:endParaRPr lang="pt-BR" b="1" dirty="0"/>
          </a:p>
          <a:p>
            <a:r>
              <a:rPr lang="pt-BR" sz="2000" dirty="0">
                <a:latin typeface="Arial" panose="020B0604020202020204" pitchFamily="34" charset="0"/>
                <a:cs typeface="Arial" panose="020B0604020202020204" pitchFamily="34" charset="0"/>
              </a:rPr>
              <a:t>Atendimento a lei 131/2009 e decreto 10540/2020(SIAFIC)</a:t>
            </a:r>
            <a:endParaRPr lang="pt-BR" sz="2000" b="1" dirty="0">
              <a:latin typeface="Arial" panose="020B0604020202020204" pitchFamily="34" charset="0"/>
              <a:cs typeface="Arial" panose="020B0604020202020204" pitchFamily="34" charset="0"/>
            </a:endParaRPr>
          </a:p>
          <a:p>
            <a:endParaRPr lang="pt-BR" b="1" dirty="0"/>
          </a:p>
          <a:p>
            <a:endParaRPr lang="pt-BR" dirty="0"/>
          </a:p>
        </p:txBody>
      </p:sp>
      <p:sp>
        <p:nvSpPr>
          <p:cNvPr id="4" name="Espaço Reservado para Rodapé 3"/>
          <p:cNvSpPr>
            <a:spLocks noGrp="1"/>
          </p:cNvSpPr>
          <p:nvPr>
            <p:ph type="ftr" sz="quarter" idx="11"/>
          </p:nvPr>
        </p:nvSpPr>
        <p:spPr>
          <a:xfrm>
            <a:off x="162059" y="6621977"/>
            <a:ext cx="4114800" cy="198996"/>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11</a:t>
            </a:fld>
            <a:endParaRPr lang="pt-BR"/>
          </a:p>
        </p:txBody>
      </p:sp>
    </p:spTree>
    <p:extLst>
      <p:ext uri="{BB962C8B-B14F-4D97-AF65-F5344CB8AC3E}">
        <p14:creationId xmlns:p14="http://schemas.microsoft.com/office/powerpoint/2010/main" val="3007806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528034"/>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838200" y="1236373"/>
            <a:ext cx="10608733" cy="4940590"/>
          </a:xfrm>
        </p:spPr>
        <p:txBody>
          <a:bodyPr/>
          <a:lstStyle/>
          <a:p>
            <a:pPr marL="0" indent="0">
              <a:buNone/>
            </a:pPr>
            <a:r>
              <a:rPr lang="pt-BR" b="1" dirty="0">
                <a:latin typeface="Arial" panose="020B0604020202020204" pitchFamily="34" charset="0"/>
                <a:cs typeface="Arial" panose="020B0604020202020204" pitchFamily="34" charset="0"/>
              </a:rPr>
              <a:t>Estágios da Receita:</a:t>
            </a:r>
          </a:p>
          <a:p>
            <a:endParaRPr lang="pt-BR" b="1" dirty="0">
              <a:latin typeface="Arial" panose="020B0604020202020204" pitchFamily="34" charset="0"/>
              <a:cs typeface="Arial" panose="020B0604020202020204" pitchFamily="34" charset="0"/>
            </a:endParaRPr>
          </a:p>
          <a:p>
            <a:r>
              <a:rPr lang="pt-BR" b="1" dirty="0">
                <a:latin typeface="Arial" panose="020B0604020202020204" pitchFamily="34" charset="0"/>
                <a:cs typeface="Arial" panose="020B0604020202020204" pitchFamily="34" charset="0"/>
              </a:rPr>
              <a:t>1- Previsão;</a:t>
            </a:r>
          </a:p>
          <a:p>
            <a:r>
              <a:rPr lang="pt-BR" b="1" dirty="0">
                <a:latin typeface="Arial" panose="020B0604020202020204" pitchFamily="34" charset="0"/>
                <a:cs typeface="Arial" panose="020B0604020202020204" pitchFamily="34" charset="0"/>
              </a:rPr>
              <a:t>2- Lançamento;</a:t>
            </a:r>
          </a:p>
          <a:p>
            <a:r>
              <a:rPr lang="pt-BR" b="1" dirty="0">
                <a:latin typeface="Arial" panose="020B0604020202020204" pitchFamily="34" charset="0"/>
                <a:cs typeface="Arial" panose="020B0604020202020204" pitchFamily="34" charset="0"/>
              </a:rPr>
              <a:t>3- Arrecadação e</a:t>
            </a:r>
          </a:p>
          <a:p>
            <a:r>
              <a:rPr lang="pt-BR" b="1" dirty="0">
                <a:latin typeface="Arial" panose="020B0604020202020204" pitchFamily="34" charset="0"/>
                <a:cs typeface="Arial" panose="020B0604020202020204" pitchFamily="34" charset="0"/>
              </a:rPr>
              <a:t>4- Recolhimento.</a:t>
            </a:r>
          </a:p>
          <a:p>
            <a:endParaRPr lang="pt-BR" b="1" dirty="0"/>
          </a:p>
          <a:p>
            <a:pPr marL="0" indent="0">
              <a:buNone/>
            </a:pPr>
            <a:r>
              <a:rPr lang="pt-BR" sz="2000" dirty="0">
                <a:latin typeface="Arial" panose="020B0604020202020204" pitchFamily="34" charset="0"/>
                <a:cs typeface="Arial" panose="020B0604020202020204" pitchFamily="34" charset="0"/>
              </a:rPr>
              <a:t>Atendimento a lei 131/2009 e decreto 10540/2020(SIAFIC)</a:t>
            </a:r>
            <a:endParaRPr lang="pt-BR" sz="2000" b="1" dirty="0">
              <a:latin typeface="Arial" panose="020B0604020202020204" pitchFamily="34" charset="0"/>
              <a:cs typeface="Arial" panose="020B0604020202020204" pitchFamily="34" charset="0"/>
            </a:endParaRPr>
          </a:p>
          <a:p>
            <a:endParaRPr lang="pt-BR" b="1" dirty="0"/>
          </a:p>
          <a:p>
            <a:endParaRPr lang="pt-BR" dirty="0"/>
          </a:p>
        </p:txBody>
      </p:sp>
      <p:sp>
        <p:nvSpPr>
          <p:cNvPr id="4" name="Espaço Reservado para Rodapé 3"/>
          <p:cNvSpPr>
            <a:spLocks noGrp="1"/>
          </p:cNvSpPr>
          <p:nvPr>
            <p:ph type="ftr" sz="quarter" idx="11"/>
          </p:nvPr>
        </p:nvSpPr>
        <p:spPr>
          <a:xfrm>
            <a:off x="0" y="6586180"/>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12</a:t>
            </a:fld>
            <a:endParaRPr lang="pt-BR"/>
          </a:p>
        </p:txBody>
      </p:sp>
    </p:spTree>
    <p:extLst>
      <p:ext uri="{BB962C8B-B14F-4D97-AF65-F5344CB8AC3E}">
        <p14:creationId xmlns:p14="http://schemas.microsoft.com/office/powerpoint/2010/main" val="2163419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838200" y="1236373"/>
            <a:ext cx="10608733" cy="4940590"/>
          </a:xfrm>
        </p:spPr>
        <p:txBody>
          <a:bodyPr/>
          <a:lstStyle/>
          <a:p>
            <a:endParaRPr lang="pt-BR" b="1" dirty="0"/>
          </a:p>
          <a:p>
            <a:pPr marL="0" indent="0">
              <a:buNone/>
            </a:pPr>
            <a:r>
              <a:rPr lang="pt-BR" b="1" dirty="0">
                <a:latin typeface="Arial" panose="020B0604020202020204" pitchFamily="34" charset="0"/>
                <a:cs typeface="Arial" panose="020B0604020202020204" pitchFamily="34" charset="0"/>
              </a:rPr>
              <a:t>1  ATIVO IMOBILIZADO</a:t>
            </a:r>
          </a:p>
          <a:p>
            <a:pPr marL="0" indent="0">
              <a:buNone/>
            </a:pPr>
            <a:r>
              <a:rPr lang="pt-BR" b="1" dirty="0"/>
              <a:t>     </a:t>
            </a:r>
          </a:p>
          <a:p>
            <a:pPr lvl="1"/>
            <a:r>
              <a:rPr lang="pt-BR" sz="2800" b="1" dirty="0">
                <a:latin typeface="Arial" panose="020B0604020202020204" pitchFamily="34" charset="0"/>
                <a:cs typeface="Arial" panose="020B0604020202020204" pitchFamily="34" charset="0"/>
              </a:rPr>
              <a:t>Bens Móveis</a:t>
            </a:r>
          </a:p>
          <a:p>
            <a:pPr lvl="1"/>
            <a:r>
              <a:rPr lang="pt-BR" sz="2800" b="1" dirty="0">
                <a:latin typeface="Arial" panose="020B0604020202020204" pitchFamily="34" charset="0"/>
                <a:cs typeface="Arial" panose="020B0604020202020204" pitchFamily="34" charset="0"/>
              </a:rPr>
              <a:t>Bens Imóveis</a:t>
            </a:r>
          </a:p>
          <a:p>
            <a:pPr lvl="1"/>
            <a:r>
              <a:rPr lang="pt-BR" sz="2800" b="1" dirty="0">
                <a:latin typeface="Arial" panose="020B0604020202020204" pitchFamily="34" charset="0"/>
                <a:cs typeface="Arial" panose="020B0604020202020204" pitchFamily="34" charset="0"/>
              </a:rPr>
              <a:t>Bens Intangíveis</a:t>
            </a:r>
          </a:p>
          <a:p>
            <a:endParaRPr lang="pt-BR" b="1" dirty="0">
              <a:latin typeface="Arial" panose="020B0604020202020204" pitchFamily="34" charset="0"/>
              <a:cs typeface="Arial" panose="020B0604020202020204" pitchFamily="34" charset="0"/>
            </a:endParaRPr>
          </a:p>
          <a:p>
            <a:endParaRPr lang="pt-BR" b="1" dirty="0"/>
          </a:p>
          <a:p>
            <a:endParaRPr lang="pt-BR" dirty="0"/>
          </a:p>
        </p:txBody>
      </p:sp>
      <p:sp>
        <p:nvSpPr>
          <p:cNvPr id="4" name="Espaço Reservado para Rodapé 3"/>
          <p:cNvSpPr>
            <a:spLocks noGrp="1"/>
          </p:cNvSpPr>
          <p:nvPr>
            <p:ph type="ftr" sz="quarter" idx="11"/>
          </p:nvPr>
        </p:nvSpPr>
        <p:spPr>
          <a:xfrm>
            <a:off x="0" y="6538912"/>
            <a:ext cx="4114800" cy="263391"/>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13</a:t>
            </a:fld>
            <a:endParaRPr lang="pt-BR"/>
          </a:p>
        </p:txBody>
      </p:sp>
    </p:spTree>
    <p:extLst>
      <p:ext uri="{BB962C8B-B14F-4D97-AF65-F5344CB8AC3E}">
        <p14:creationId xmlns:p14="http://schemas.microsoft.com/office/powerpoint/2010/main" val="252144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838200" y="1236373"/>
            <a:ext cx="10608733" cy="4940590"/>
          </a:xfrm>
        </p:spPr>
        <p:txBody>
          <a:bodyPr/>
          <a:lstStyle/>
          <a:p>
            <a:endParaRPr lang="pt-BR" b="1" dirty="0"/>
          </a:p>
          <a:p>
            <a:pPr marL="0" indent="0">
              <a:buNone/>
            </a:pPr>
            <a:r>
              <a:rPr lang="pt-BR" b="1" dirty="0">
                <a:latin typeface="Arial" panose="020B0604020202020204" pitchFamily="34" charset="0"/>
                <a:cs typeface="Arial" panose="020B0604020202020204" pitchFamily="34" charset="0"/>
              </a:rPr>
              <a:t>1  ATIVO IMOBILIZADO</a:t>
            </a:r>
          </a:p>
          <a:p>
            <a:pPr marL="0" indent="0" algn="just">
              <a:buNone/>
            </a:pPr>
            <a:r>
              <a:rPr lang="pt-BR" b="1" dirty="0"/>
              <a:t>     </a:t>
            </a:r>
          </a:p>
          <a:p>
            <a:pPr lvl="1" algn="just"/>
            <a:r>
              <a:rPr lang="pt-BR" sz="2800" dirty="0">
                <a:latin typeface="Arial" panose="020B0604020202020204" pitchFamily="34" charset="0"/>
                <a:cs typeface="Arial" panose="020B0604020202020204" pitchFamily="34" charset="0"/>
              </a:rPr>
              <a:t>É o item tangível e intangível, que é mantido para o uso na produção ou fornecimento de bens ou serviços, ou para fins administrativos, inclusive os decorrentes de operações que transfiram para a entidade os benefícios, riscos e controle desses bens.</a:t>
            </a:r>
            <a:endParaRPr lang="pt-BR" b="1" dirty="0">
              <a:latin typeface="Arial" panose="020B0604020202020204" pitchFamily="34" charset="0"/>
              <a:cs typeface="Arial" panose="020B0604020202020204" pitchFamily="34" charset="0"/>
            </a:endParaRPr>
          </a:p>
          <a:p>
            <a:pPr algn="just"/>
            <a:endParaRPr lang="pt-BR" b="1" dirty="0"/>
          </a:p>
          <a:p>
            <a:pPr algn="just"/>
            <a:endParaRPr lang="pt-BR" dirty="0"/>
          </a:p>
        </p:txBody>
      </p:sp>
      <p:sp>
        <p:nvSpPr>
          <p:cNvPr id="4" name="Espaço Reservado para Rodapé 3"/>
          <p:cNvSpPr>
            <a:spLocks noGrp="1"/>
          </p:cNvSpPr>
          <p:nvPr>
            <p:ph type="ftr" sz="quarter" idx="11"/>
          </p:nvPr>
        </p:nvSpPr>
        <p:spPr>
          <a:xfrm>
            <a:off x="0" y="6538912"/>
            <a:ext cx="4114800" cy="263391"/>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14</a:t>
            </a:fld>
            <a:endParaRPr lang="pt-BR"/>
          </a:p>
        </p:txBody>
      </p:sp>
    </p:spTree>
    <p:extLst>
      <p:ext uri="{BB962C8B-B14F-4D97-AF65-F5344CB8AC3E}">
        <p14:creationId xmlns:p14="http://schemas.microsoft.com/office/powerpoint/2010/main" val="3132809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8"/>
            <a:ext cx="10848960" cy="528035"/>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838200" y="1236373"/>
            <a:ext cx="10608733" cy="4940590"/>
          </a:xfrm>
        </p:spPr>
        <p:txBody>
          <a:bodyPr>
            <a:normAutofit fontScale="92500" lnSpcReduction="10000"/>
          </a:bodyPr>
          <a:lstStyle/>
          <a:p>
            <a:endParaRPr lang="pt-BR" b="1" dirty="0"/>
          </a:p>
          <a:p>
            <a:pPr marL="0" indent="0">
              <a:buNone/>
            </a:pPr>
            <a:r>
              <a:rPr lang="pt-BR" sz="2400" b="1"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LEGISLAÇÃO:</a:t>
            </a:r>
          </a:p>
          <a:p>
            <a:pPr lvl="2"/>
            <a:r>
              <a:rPr lang="pt-BR" sz="2800" b="1" dirty="0">
                <a:latin typeface="Arial" panose="020B0604020202020204" pitchFamily="34" charset="0"/>
                <a:cs typeface="Arial" panose="020B0604020202020204" pitchFamily="34" charset="0"/>
              </a:rPr>
              <a:t>Decreto 99.658/90</a:t>
            </a:r>
          </a:p>
          <a:p>
            <a:pPr lvl="2"/>
            <a:r>
              <a:rPr lang="pt-BR" sz="2800" b="1" dirty="0">
                <a:latin typeface="Arial" panose="020B0604020202020204" pitchFamily="34" charset="0"/>
                <a:cs typeface="Arial" panose="020B0604020202020204" pitchFamily="34" charset="0"/>
              </a:rPr>
              <a:t>IN 205/88 SEDAP</a:t>
            </a:r>
          </a:p>
          <a:p>
            <a:pPr lvl="2"/>
            <a:r>
              <a:rPr lang="pt-BR" sz="2800" b="1" dirty="0">
                <a:latin typeface="Arial" panose="020B0604020202020204" pitchFamily="34" charset="0"/>
                <a:cs typeface="Arial" panose="020B0604020202020204" pitchFamily="34" charset="0"/>
              </a:rPr>
              <a:t>Decreto Lei 200/67</a:t>
            </a:r>
          </a:p>
          <a:p>
            <a:pPr lvl="2"/>
            <a:r>
              <a:rPr lang="pt-BR" sz="2800" b="1" dirty="0">
                <a:latin typeface="Arial" panose="020B0604020202020204" pitchFamily="34" charset="0"/>
                <a:cs typeface="Arial" panose="020B0604020202020204" pitchFamily="34" charset="0"/>
              </a:rPr>
              <a:t>Lei 19.322/2017 Governo do Estado do Pr. – Doação de Veiculos automotores, maquinas, implementos de terraplanagem, considerados inservíveis ou desnecessários.</a:t>
            </a:r>
          </a:p>
          <a:p>
            <a:pPr lvl="2"/>
            <a:r>
              <a:rPr lang="pt-BR" sz="2800" b="1" dirty="0">
                <a:latin typeface="Arial" panose="020B0604020202020204" pitchFamily="34" charset="0"/>
                <a:cs typeface="Arial" panose="020B0604020202020204" pitchFamily="34" charset="0"/>
              </a:rPr>
              <a:t>Lei 4.320/64</a:t>
            </a:r>
          </a:p>
          <a:p>
            <a:pPr lvl="2"/>
            <a:r>
              <a:rPr lang="pt-BR" sz="2800" b="1" dirty="0">
                <a:latin typeface="Arial" panose="020B0604020202020204" pitchFamily="34" charset="0"/>
                <a:cs typeface="Arial" panose="020B0604020202020204" pitchFamily="34" charset="0"/>
              </a:rPr>
              <a:t>Portaria 344/98 Armazenamento de Medicamentos sujeitos a Controle Especial</a:t>
            </a:r>
          </a:p>
          <a:p>
            <a:pPr lvl="2"/>
            <a:r>
              <a:rPr lang="pt-BR" sz="2800" b="1" dirty="0">
                <a:latin typeface="Arial" panose="020B0604020202020204" pitchFamily="34" charset="0"/>
                <a:cs typeface="Arial" panose="020B0604020202020204" pitchFamily="34" charset="0"/>
              </a:rPr>
              <a:t>Portaria 448 13/09/2002</a:t>
            </a:r>
          </a:p>
          <a:p>
            <a:pPr lvl="2"/>
            <a:endParaRPr lang="pt-BR" sz="2800" b="1" dirty="0">
              <a:latin typeface="Arial" panose="020B0604020202020204" pitchFamily="34" charset="0"/>
              <a:cs typeface="Arial" panose="020B0604020202020204" pitchFamily="34" charset="0"/>
            </a:endParaRPr>
          </a:p>
          <a:p>
            <a:endParaRPr lang="pt-BR" b="1" dirty="0">
              <a:latin typeface="Arial" panose="020B0604020202020204" pitchFamily="34" charset="0"/>
              <a:cs typeface="Arial" panose="020B0604020202020204" pitchFamily="34" charset="0"/>
            </a:endParaRPr>
          </a:p>
          <a:p>
            <a:endParaRPr lang="pt-BR" dirty="0"/>
          </a:p>
        </p:txBody>
      </p:sp>
      <p:sp>
        <p:nvSpPr>
          <p:cNvPr id="4" name="Espaço Reservado para Rodapé 3"/>
          <p:cNvSpPr>
            <a:spLocks noGrp="1"/>
          </p:cNvSpPr>
          <p:nvPr>
            <p:ph type="ftr" sz="quarter" idx="11"/>
          </p:nvPr>
        </p:nvSpPr>
        <p:spPr>
          <a:xfrm>
            <a:off x="0" y="6599060"/>
            <a:ext cx="4114800" cy="211875"/>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15</a:t>
            </a:fld>
            <a:endParaRPr lang="pt-BR"/>
          </a:p>
        </p:txBody>
      </p:sp>
    </p:spTree>
    <p:extLst>
      <p:ext uri="{BB962C8B-B14F-4D97-AF65-F5344CB8AC3E}">
        <p14:creationId xmlns:p14="http://schemas.microsoft.com/office/powerpoint/2010/main" val="2981669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5910" y="708339"/>
            <a:ext cx="11449318" cy="528034"/>
          </a:xfrm>
        </p:spPr>
        <p:txBody>
          <a:bodyPr>
            <a:norm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     </a:t>
            </a:r>
          </a:p>
        </p:txBody>
      </p:sp>
      <p:sp>
        <p:nvSpPr>
          <p:cNvPr id="3" name="Espaço Reservado para Conteúdo 2"/>
          <p:cNvSpPr>
            <a:spLocks noGrp="1"/>
          </p:cNvSpPr>
          <p:nvPr>
            <p:ph idx="1"/>
          </p:nvPr>
        </p:nvSpPr>
        <p:spPr>
          <a:xfrm>
            <a:off x="605307" y="1236373"/>
            <a:ext cx="10844012" cy="4940590"/>
          </a:xfrm>
        </p:spPr>
        <p:txBody>
          <a:bodyPr>
            <a:normAutofit fontScale="55000" lnSpcReduction="20000"/>
          </a:bodyPr>
          <a:lstStyle/>
          <a:p>
            <a:pPr marL="0" indent="0">
              <a:buNone/>
            </a:pPr>
            <a:r>
              <a:rPr lang="pt-BR" sz="4500" b="1" dirty="0">
                <a:latin typeface="Arial" panose="020B0604020202020204" pitchFamily="34" charset="0"/>
                <a:cs typeface="Arial" panose="020B0604020202020204" pitchFamily="34" charset="0"/>
              </a:rPr>
              <a:t>1 - Adquiridos por compra     -  carga: 2º estágio da despesa</a:t>
            </a:r>
          </a:p>
          <a:p>
            <a:pPr marL="0" indent="0">
              <a:buNone/>
            </a:pPr>
            <a:endParaRPr lang="pt-BR" sz="4500" b="1" dirty="0">
              <a:latin typeface="Arial" panose="020B0604020202020204" pitchFamily="34" charset="0"/>
              <a:cs typeface="Arial" panose="020B0604020202020204" pitchFamily="34" charset="0"/>
            </a:endParaRPr>
          </a:p>
          <a:p>
            <a:pPr marL="0" indent="0" algn="just">
              <a:buNone/>
            </a:pPr>
            <a:r>
              <a:rPr lang="pt-BR" dirty="0"/>
              <a:t>	</a:t>
            </a:r>
            <a:r>
              <a:rPr lang="pt-BR" sz="5100" dirty="0">
                <a:latin typeface="Arial" panose="020B0604020202020204" pitchFamily="34" charset="0"/>
                <a:cs typeface="Arial" panose="020B0604020202020204" pitchFamily="34" charset="0"/>
              </a:rPr>
              <a:t>Carga é a efetiva responsabilidade pela guarda e uso de material pelo seu consignatário, mediante seu registro, após o cumprimento das formalidades de recebimento e aceitação.</a:t>
            </a:r>
          </a:p>
          <a:p>
            <a:pPr marL="0" indent="0" algn="just">
              <a:buNone/>
            </a:pPr>
            <a:r>
              <a:rPr lang="pt-BR" sz="5100" dirty="0">
                <a:latin typeface="Arial" panose="020B0604020202020204" pitchFamily="34" charset="0"/>
                <a:cs typeface="Arial" panose="020B0604020202020204" pitchFamily="34" charset="0"/>
              </a:rPr>
              <a:t>	Quando obtido através de doação, cessão ou permuta, o material será incluído em carga, à vista do respectivo termo de doação ou processo.</a:t>
            </a:r>
          </a:p>
          <a:p>
            <a:pPr marL="0" indent="0">
              <a:buNone/>
            </a:pPr>
            <a:endParaRPr lang="pt-BR" sz="5100" b="1" dirty="0">
              <a:latin typeface="Arial" panose="020B0604020202020204" pitchFamily="34" charset="0"/>
              <a:cs typeface="Arial" panose="020B0604020202020204" pitchFamily="34" charset="0"/>
            </a:endParaRPr>
          </a:p>
          <a:p>
            <a:pPr marL="0" indent="0">
              <a:buNone/>
            </a:pPr>
            <a:r>
              <a:rPr lang="pt-BR" sz="4000" b="1" dirty="0">
                <a:latin typeface="Arial" panose="020B0604020202020204" pitchFamily="34" charset="0"/>
                <a:cs typeface="Arial" panose="020B0604020202020204" pitchFamily="34" charset="0"/>
              </a:rPr>
              <a:t>	</a:t>
            </a:r>
          </a:p>
          <a:p>
            <a:pPr marL="0" indent="0">
              <a:buNone/>
            </a:pPr>
            <a:r>
              <a:rPr lang="pt-BR" sz="4000" dirty="0">
                <a:latin typeface="Arial" panose="020B0604020202020204" pitchFamily="34" charset="0"/>
                <a:cs typeface="Arial" panose="020B0604020202020204" pitchFamily="34" charset="0"/>
              </a:rPr>
              <a:t>	</a:t>
            </a:r>
            <a:endParaRPr lang="pt-BR" sz="4000" b="1" dirty="0">
              <a:latin typeface="Arial" panose="020B0604020202020204" pitchFamily="34" charset="0"/>
              <a:cs typeface="Arial" panose="020B0604020202020204" pitchFamily="34" charset="0"/>
            </a:endParaRPr>
          </a:p>
          <a:p>
            <a:pPr marL="0" indent="0">
              <a:buNone/>
            </a:pPr>
            <a:endParaRPr lang="pt-BR" sz="4000" b="1" dirty="0">
              <a:latin typeface="Arial" panose="020B0604020202020204" pitchFamily="34" charset="0"/>
              <a:cs typeface="Arial" panose="020B0604020202020204" pitchFamily="34" charset="0"/>
            </a:endParaRPr>
          </a:p>
          <a:p>
            <a:pPr marL="0" indent="0" algn="just">
              <a:buNone/>
            </a:pPr>
            <a:r>
              <a:rPr lang="pt-BR" sz="4000" b="1" dirty="0">
                <a:latin typeface="Arial" panose="020B0604020202020204" pitchFamily="34" charset="0"/>
                <a:cs typeface="Arial" panose="020B0604020202020204" pitchFamily="34" charset="0"/>
              </a:rPr>
              <a:t>	</a:t>
            </a:r>
          </a:p>
          <a:p>
            <a:pPr marL="0" indent="0">
              <a:buNone/>
            </a:pPr>
            <a:endParaRPr lang="pt-BR" sz="4000" b="1" dirty="0">
              <a:latin typeface="Arial" panose="020B0604020202020204" pitchFamily="34" charset="0"/>
              <a:cs typeface="Arial" panose="020B0604020202020204" pitchFamily="34" charset="0"/>
            </a:endParaRPr>
          </a:p>
          <a:p>
            <a:pPr marL="0" indent="0">
              <a:buNone/>
            </a:pPr>
            <a:endParaRPr lang="pt-BR" sz="4000"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16</a:t>
            </a:fld>
            <a:endParaRPr lang="pt-BR"/>
          </a:p>
        </p:txBody>
      </p:sp>
    </p:spTree>
    <p:extLst>
      <p:ext uri="{BB962C8B-B14F-4D97-AF65-F5344CB8AC3E}">
        <p14:creationId xmlns:p14="http://schemas.microsoft.com/office/powerpoint/2010/main" val="2795104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462197"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21217" y="1236373"/>
            <a:ext cx="10740980" cy="4940590"/>
          </a:xfrm>
        </p:spPr>
        <p:txBody>
          <a:bodyPr>
            <a:noAutofit/>
          </a:bodyPr>
          <a:lstStyle/>
          <a:p>
            <a:pPr marL="0" indent="0">
              <a:buNone/>
            </a:pPr>
            <a:r>
              <a:rPr lang="pt-BR" b="1" dirty="0">
                <a:latin typeface="Arial" panose="020B0604020202020204" pitchFamily="34" charset="0"/>
                <a:cs typeface="Arial" panose="020B0604020202020204" pitchFamily="34" charset="0"/>
              </a:rPr>
              <a:t>1 Adquiridos por compra     -  Recebimento do material: 2º estágio da despesa </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É o ato pelo qual o material encomendado é entregue ao órgão público no local previamente designado, não implicando em aceitação, transfere apenas a responsabilidade pela guarda e conservação do material, do fornecedor ao órgão recebedor</a:t>
            </a:r>
            <a:endParaRPr lang="pt-BR" b="1" dirty="0">
              <a:latin typeface="Arial" panose="020B0604020202020204" pitchFamily="34" charset="0"/>
              <a:cs typeface="Arial" panose="020B0604020202020204" pitchFamily="34" charset="0"/>
            </a:endParaRPr>
          </a:p>
          <a:p>
            <a:pPr marL="0" indent="0" algn="just">
              <a:buNone/>
            </a:pPr>
            <a:r>
              <a:rPr lang="pt-BR" b="1" dirty="0">
                <a:latin typeface="Arial" panose="020B0604020202020204" pitchFamily="34" charset="0"/>
                <a:cs typeface="Arial" panose="020B0604020202020204" pitchFamily="34" charset="0"/>
              </a:rPr>
              <a:t>	</a:t>
            </a:r>
          </a:p>
          <a:p>
            <a:pPr marL="0" indent="0">
              <a:buNone/>
            </a:pPr>
            <a:r>
              <a:rPr lang="pt-BR" b="1" dirty="0">
                <a:latin typeface="Arial" panose="020B0604020202020204" pitchFamily="34" charset="0"/>
                <a:cs typeface="Arial" panose="020B0604020202020204" pitchFamily="34" charset="0"/>
              </a:rPr>
              <a:t>	Pode haver a figura da Comissão de Recebimento.</a:t>
            </a:r>
          </a:p>
          <a:p>
            <a:pPr marL="0" indent="0">
              <a:buNone/>
            </a:pPr>
            <a:endParaRPr lang="pt-BR" b="1" dirty="0">
              <a:latin typeface="Arial" panose="020B0604020202020204" pitchFamily="34" charset="0"/>
              <a:cs typeface="Arial" panose="020B0604020202020204" pitchFamily="34" charset="0"/>
            </a:endParaRPr>
          </a:p>
          <a:p>
            <a:pPr algn="just"/>
            <a:r>
              <a:rPr lang="pt-BR" b="1" dirty="0">
                <a:latin typeface="Arial" panose="020B0604020202020204" pitchFamily="34" charset="0"/>
                <a:cs typeface="Arial" panose="020B0604020202020204" pitchFamily="34" charset="0"/>
              </a:rPr>
              <a:t>	</a:t>
            </a:r>
          </a:p>
          <a:p>
            <a:endParaRPr lang="pt-BR" b="1"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17</a:t>
            </a:fld>
            <a:endParaRPr lang="pt-BR"/>
          </a:p>
        </p:txBody>
      </p:sp>
    </p:spTree>
    <p:extLst>
      <p:ext uri="{BB962C8B-B14F-4D97-AF65-F5344CB8AC3E}">
        <p14:creationId xmlns:p14="http://schemas.microsoft.com/office/powerpoint/2010/main" val="1763108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475076" cy="333652"/>
          </a:xfrm>
        </p:spPr>
        <p:txBody>
          <a:bodyPr>
            <a:normAutofit fontScale="90000"/>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2580" y="1041991"/>
            <a:ext cx="10671220" cy="5134972"/>
          </a:xfrm>
        </p:spPr>
        <p:txBody>
          <a:bodyPr>
            <a:normAutofit/>
          </a:bodyPr>
          <a:lstStyle/>
          <a:p>
            <a:pPr marL="0" indent="0">
              <a:lnSpc>
                <a:spcPct val="100000"/>
              </a:lnSpc>
              <a:spcBef>
                <a:spcPts val="100"/>
              </a:spcBef>
              <a:buNone/>
            </a:pPr>
            <a:r>
              <a:rPr lang="pt-BR" b="1" dirty="0">
                <a:latin typeface="Arial" panose="020B0604020202020204" pitchFamily="34" charset="0"/>
                <a:cs typeface="Arial" panose="020B0604020202020204" pitchFamily="34" charset="0"/>
              </a:rPr>
              <a:t>1 - Adquiridos por compra     -  Documentos hábeis</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Nota Fiscal, a fatura ou  a Nota Fiscal Fatura.</a:t>
            </a:r>
          </a:p>
          <a:p>
            <a:pPr marL="0" indent="0" algn="just">
              <a:buNone/>
            </a:pPr>
            <a:r>
              <a:rPr lang="pt-BR" dirty="0">
                <a:latin typeface="Arial" panose="020B0604020202020204" pitchFamily="34" charset="0"/>
                <a:cs typeface="Arial" panose="020B0604020202020204" pitchFamily="34" charset="0"/>
              </a:rPr>
              <a:t>	Materiais mandados confeccionar (móveis) por pessoa física (artesãos), deve-se solicitar uma Nota Fiscal avulsa à Prefeitura Municipal, não se admitindo recibos</a:t>
            </a:r>
            <a:endParaRPr lang="pt-BR" b="1"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Termo de Cessão	</a:t>
            </a:r>
          </a:p>
          <a:p>
            <a:pPr marL="0" indent="0">
              <a:buNone/>
            </a:pPr>
            <a:endParaRPr lang="pt-BR" dirty="0">
              <a:latin typeface="Arial" panose="020B0604020202020204" pitchFamily="34" charset="0"/>
              <a:cs typeface="Arial" panose="020B0604020202020204" pitchFamily="34" charset="0"/>
            </a:endParaRPr>
          </a:p>
          <a:p>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18</a:t>
            </a:fld>
            <a:endParaRPr lang="pt-BR"/>
          </a:p>
        </p:txBody>
      </p:sp>
    </p:spTree>
    <p:extLst>
      <p:ext uri="{BB962C8B-B14F-4D97-AF65-F5344CB8AC3E}">
        <p14:creationId xmlns:p14="http://schemas.microsoft.com/office/powerpoint/2010/main" val="2130429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353800"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592428" y="1236373"/>
            <a:ext cx="10663707" cy="4940590"/>
          </a:xfrm>
        </p:spPr>
        <p:txBody>
          <a:bodyPr>
            <a:normAutofit/>
          </a:bodyPr>
          <a:lstStyle/>
          <a:p>
            <a:pPr marL="0" indent="0">
              <a:buNone/>
            </a:pPr>
            <a:r>
              <a:rPr lang="pt-BR" b="1" dirty="0">
                <a:latin typeface="Arial" panose="020B0604020202020204" pitchFamily="34" charset="0"/>
                <a:cs typeface="Arial" panose="020B0604020202020204" pitchFamily="34" charset="0"/>
              </a:rPr>
              <a:t>         Cessão</a:t>
            </a:r>
          </a:p>
          <a:p>
            <a:pPr marL="0" indent="0">
              <a:buNone/>
            </a:pPr>
            <a:endParaRPr lang="pt-BR" b="1" dirty="0">
              <a:latin typeface="Arial" panose="020B0604020202020204" pitchFamily="34" charset="0"/>
              <a:cs typeface="Arial" panose="020B0604020202020204" pitchFamily="34" charset="0"/>
            </a:endParaRPr>
          </a:p>
          <a:p>
            <a:pPr algn="just"/>
            <a:r>
              <a:rPr lang="pt-BR" dirty="0">
                <a:latin typeface="Arial" panose="020B0604020202020204" pitchFamily="34" charset="0"/>
                <a:cs typeface="Arial" panose="020B0604020202020204" pitchFamily="34" charset="0"/>
              </a:rPr>
              <a:t>	É a modalidade de movimentação de material do acervo, tanto PERMANENTE, como de CONSUMO, com transferência gratuita de posse e troca de responsabilidade, entre  órgãos ou entidades da administração pública federal, estadual ou municipal,  direta, autárquica e fundacional do poder executivo ou entre estes e outros, integrantes de quaisquer dos demais poderes da União.</a:t>
            </a:r>
          </a:p>
          <a:p>
            <a:pPr algn="just"/>
            <a:endParaRPr lang="pt-BR" dirty="0">
              <a:latin typeface="Arial" panose="020B0604020202020204" pitchFamily="34" charset="0"/>
              <a:cs typeface="Arial" panose="020B0604020202020204" pitchFamily="34" charset="0"/>
            </a:endParaRPr>
          </a:p>
          <a:p>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19</a:t>
            </a:fld>
            <a:endParaRPr lang="pt-BR"/>
          </a:p>
        </p:txBody>
      </p:sp>
    </p:spTree>
    <p:extLst>
      <p:ext uri="{BB962C8B-B14F-4D97-AF65-F5344CB8AC3E}">
        <p14:creationId xmlns:p14="http://schemas.microsoft.com/office/powerpoint/2010/main" val="403008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a:t>
            </a:fld>
            <a:endParaRPr lang="pt-BR"/>
          </a:p>
        </p:txBody>
      </p:sp>
      <p:pic>
        <p:nvPicPr>
          <p:cNvPr id="6" name="Picture 5" descr="C:\Users\Uni\Desktop\novos slides\Fun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522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C:\Users\Uni\Desktop\novos slides\realizaca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669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353800"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BAIXAS</a:t>
            </a:r>
            <a:br>
              <a:rPr lang="pt-BR" sz="1800" b="1" dirty="0">
                <a:solidFill>
                  <a:srgbClr val="FF0000"/>
                </a:solidFill>
                <a:latin typeface="Arial" panose="020B0604020202020204" pitchFamily="34" charset="0"/>
                <a:cs typeface="Arial" panose="020B0604020202020204" pitchFamily="34" charset="0"/>
              </a:rPr>
            </a:br>
            <a:endParaRPr lang="pt-BR" sz="1800" b="1" dirty="0">
              <a:solidFill>
                <a:srgbClr val="FF0000"/>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56823" y="1236373"/>
            <a:ext cx="10696978" cy="4940590"/>
          </a:xfrm>
        </p:spPr>
        <p:txBody>
          <a:bodyPr>
            <a:normAutofit/>
          </a:bodyPr>
          <a:lstStyle/>
          <a:p>
            <a:pPr marL="0" indent="0">
              <a:buNone/>
            </a:pPr>
            <a:r>
              <a:rPr lang="pt-BR" b="1" dirty="0">
                <a:latin typeface="Arial" panose="020B0604020202020204" pitchFamily="34" charset="0"/>
                <a:cs typeface="Arial" panose="020B0604020202020204" pitchFamily="34" charset="0"/>
              </a:rPr>
              <a:t> 1 Adquiridos por compra             -      Cessão</a:t>
            </a:r>
          </a:p>
          <a:p>
            <a:pPr algn="just"/>
            <a:endParaRPr lang="pt-BR"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O documento hábil para o recebimento de material por essa modalidade é o TERMO DE CESSÃO.</a:t>
            </a:r>
          </a:p>
          <a:p>
            <a:pPr marL="0" indent="0" algn="just">
              <a:buNone/>
            </a:pPr>
            <a:r>
              <a:rPr lang="pt-BR" dirty="0">
                <a:latin typeface="Arial" panose="020B0604020202020204" pitchFamily="34" charset="0"/>
                <a:cs typeface="Arial" panose="020B0604020202020204" pitchFamily="34" charset="0"/>
              </a:rPr>
              <a:t>	A cessão não deve ser confundida com a TRANSFERÊNCIA, visto que esta somente ocorrerá quando a movimentação de material ocorrer entre duas unidades do mesmo órgão ou entidade.</a:t>
            </a:r>
          </a:p>
          <a:p>
            <a:pPr marL="0" indent="0">
              <a:buNone/>
            </a:pPr>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20</a:t>
            </a:fld>
            <a:endParaRPr lang="pt-BR"/>
          </a:p>
        </p:txBody>
      </p:sp>
    </p:spTree>
    <p:extLst>
      <p:ext uri="{BB962C8B-B14F-4D97-AF65-F5344CB8AC3E}">
        <p14:creationId xmlns:p14="http://schemas.microsoft.com/office/powerpoint/2010/main" val="3768099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353799" cy="348647"/>
          </a:xfrm>
        </p:spPr>
        <p:txBody>
          <a:bodyPr>
            <a:noAutofit/>
          </a:bodyPr>
          <a:lstStyle/>
          <a:p>
            <a:pPr algn="r"/>
            <a:r>
              <a:rPr lang="pt-BR" sz="2000" b="1" dirty="0">
                <a:solidFill>
                  <a:srgbClr val="FF0000"/>
                </a:solidFill>
                <a:latin typeface="Arial" panose="020B0604020202020204" pitchFamily="34" charset="0"/>
                <a:cs typeface="Arial" panose="020B0604020202020204" pitchFamily="34" charset="0"/>
              </a:rPr>
              <a:t>INCORPORTAÇÃO, AVALIAÇÃO E BAIXA</a:t>
            </a:r>
          </a:p>
        </p:txBody>
      </p:sp>
      <p:sp>
        <p:nvSpPr>
          <p:cNvPr id="3" name="Espaço Reservado para Conteúdo 2"/>
          <p:cNvSpPr>
            <a:spLocks noGrp="1"/>
          </p:cNvSpPr>
          <p:nvPr>
            <p:ph idx="1"/>
          </p:nvPr>
        </p:nvSpPr>
        <p:spPr>
          <a:xfrm>
            <a:off x="605306" y="1236373"/>
            <a:ext cx="10880263" cy="4940590"/>
          </a:xfrm>
        </p:spPr>
        <p:txBody>
          <a:bodyPr>
            <a:normAutofit/>
          </a:bodyPr>
          <a:lstStyle/>
          <a:p>
            <a:pPr marL="0" indent="0">
              <a:buNone/>
            </a:pPr>
            <a:r>
              <a:rPr lang="pt-BR" b="1" dirty="0">
                <a:latin typeface="Arial" panose="020B0604020202020204" pitchFamily="34" charset="0"/>
                <a:cs typeface="Arial" panose="020B0604020202020204" pitchFamily="34" charset="0"/>
              </a:rPr>
              <a:t>        Transferência</a:t>
            </a:r>
          </a:p>
          <a:p>
            <a:pPr algn="just"/>
            <a:endParaRPr lang="pt-BR" dirty="0"/>
          </a:p>
          <a:p>
            <a:pPr marL="0" indent="0" algn="just">
              <a:buNone/>
            </a:pPr>
            <a:r>
              <a:rPr lang="pt-BR" dirty="0">
                <a:latin typeface="Arial" panose="020B0604020202020204" pitchFamily="34" charset="0"/>
                <a:cs typeface="Arial" panose="020B0604020202020204" pitchFamily="34" charset="0"/>
              </a:rPr>
              <a:t>	É modalidade de movimentação de material, PERMANENTE ou de CONSUMO, com troca de responsabilidade, de uma unidade organizacional para outra, dentro do mesmo órgão ou entidade, onde os documentos hábeis para o recebimento são a guia de remessa e a Nota de Transferência.    </a:t>
            </a:r>
          </a:p>
          <a:p>
            <a:pPr marL="0" indent="0" algn="just">
              <a:buNone/>
            </a:pPr>
            <a:endParaRPr lang="pt-BR" b="1"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21</a:t>
            </a:fld>
            <a:endParaRPr lang="pt-BR"/>
          </a:p>
        </p:txBody>
      </p:sp>
    </p:spTree>
    <p:extLst>
      <p:ext uri="{BB962C8B-B14F-4D97-AF65-F5344CB8AC3E}">
        <p14:creationId xmlns:p14="http://schemas.microsoft.com/office/powerpoint/2010/main" val="3929162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500834" cy="312387"/>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INVENTÁRIO, AVALIAÇÃO E BAIXA</a:t>
            </a:r>
          </a:p>
        </p:txBody>
      </p:sp>
      <p:sp>
        <p:nvSpPr>
          <p:cNvPr id="3" name="Espaço Reservado para Conteúdo 2"/>
          <p:cNvSpPr>
            <a:spLocks noGrp="1"/>
          </p:cNvSpPr>
          <p:nvPr>
            <p:ph idx="1"/>
          </p:nvPr>
        </p:nvSpPr>
        <p:spPr>
          <a:xfrm>
            <a:off x="708338" y="1020726"/>
            <a:ext cx="10792497" cy="5156237"/>
          </a:xfrm>
        </p:spPr>
        <p:txBody>
          <a:bodyPr>
            <a:normAutofit/>
          </a:bodyPr>
          <a:lstStyle/>
          <a:p>
            <a:pPr marL="0" indent="0">
              <a:buNone/>
            </a:pPr>
            <a:r>
              <a:rPr lang="pt-BR" b="1" dirty="0">
                <a:latin typeface="Arial" panose="020B0604020202020204" pitchFamily="34" charset="0"/>
                <a:cs typeface="Arial" panose="020B0604020202020204" pitchFamily="34" charset="0"/>
              </a:rPr>
              <a:t>       Doação</a:t>
            </a:r>
          </a:p>
          <a:p>
            <a:pPr marL="0" indent="0">
              <a:buNone/>
            </a:pPr>
            <a:endParaRPr lang="pt-BR" dirty="0">
              <a:latin typeface="Arial" panose="020B0604020202020204" pitchFamily="34" charset="0"/>
              <a:cs typeface="Arial" panose="020B0604020202020204" pitchFamily="34" charset="0"/>
            </a:endParaRPr>
          </a:p>
          <a:p>
            <a:pPr lvl="1" algn="just"/>
            <a:r>
              <a:rPr lang="pt-BR" dirty="0">
                <a:latin typeface="Arial" panose="020B0604020202020204" pitchFamily="34" charset="0"/>
                <a:cs typeface="Arial" panose="020B0604020202020204" pitchFamily="34" charset="0"/>
              </a:rPr>
              <a:t>É uma modalidade de movimentação de material e também, para fins de descarga, uma forma de desfazimento de bens (alienação), onde o documento hábil para o recebimento de material pelo almoxarife ou encarregado de depósito é o termo de doação.     </a:t>
            </a:r>
          </a:p>
          <a:p>
            <a:pPr algn="just"/>
            <a:endParaRPr lang="pt-BR"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22</a:t>
            </a:fld>
            <a:endParaRPr lang="pt-BR"/>
          </a:p>
        </p:txBody>
      </p:sp>
    </p:spTree>
    <p:extLst>
      <p:ext uri="{BB962C8B-B14F-4D97-AF65-F5344CB8AC3E}">
        <p14:creationId xmlns:p14="http://schemas.microsoft.com/office/powerpoint/2010/main" val="1818248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618646"/>
            <a:ext cx="11353800"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 </a:t>
            </a:r>
            <a:br>
              <a:rPr lang="pt-BR" sz="1800" b="1" dirty="0">
                <a:solidFill>
                  <a:srgbClr val="FF0000"/>
                </a:solidFill>
                <a:latin typeface="Arial" panose="020B0604020202020204" pitchFamily="34" charset="0"/>
                <a:cs typeface="Arial" panose="020B0604020202020204" pitchFamily="34" charset="0"/>
              </a:rPr>
            </a:br>
            <a:endParaRPr lang="pt-BR" sz="1800" b="1" dirty="0">
              <a:solidFill>
                <a:srgbClr val="FF0000"/>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05306" y="1236373"/>
            <a:ext cx="10882649" cy="4940590"/>
          </a:xfrm>
        </p:spPr>
        <p:txBody>
          <a:bodyPr>
            <a:normAutofit/>
          </a:bodyPr>
          <a:lstStyle/>
          <a:p>
            <a:pPr marL="0" indent="0">
              <a:buNone/>
            </a:pPr>
            <a:r>
              <a:rPr lang="pt-BR" b="1" dirty="0">
                <a:latin typeface="Arial" panose="020B0604020202020204" pitchFamily="34" charset="0"/>
                <a:cs typeface="Arial" panose="020B0604020202020204" pitchFamily="34" charset="0"/>
              </a:rPr>
              <a:t>         Doação</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Há casos em que se recebe um determinado tipo de material, por doação, sem a presença física do termo de doação.</a:t>
            </a:r>
          </a:p>
          <a:p>
            <a:pPr marL="0" indent="0" algn="just">
              <a:buNone/>
            </a:pPr>
            <a:r>
              <a:rPr lang="pt-BR" dirty="0">
                <a:latin typeface="Arial" panose="020B0604020202020204" pitchFamily="34" charset="0"/>
                <a:cs typeface="Arial" panose="020B0604020202020204" pitchFamily="34" charset="0"/>
              </a:rPr>
              <a:t>	Ex. Livros recebidos em doação.</a:t>
            </a:r>
          </a:p>
          <a:p>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23</a:t>
            </a:fld>
            <a:endParaRPr lang="pt-BR"/>
          </a:p>
        </p:txBody>
      </p:sp>
    </p:spTree>
    <p:extLst>
      <p:ext uri="{BB962C8B-B14F-4D97-AF65-F5344CB8AC3E}">
        <p14:creationId xmlns:p14="http://schemas.microsoft.com/office/powerpoint/2010/main" val="3662624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513713"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08338" y="1236373"/>
            <a:ext cx="10645462" cy="4940590"/>
          </a:xfrm>
        </p:spPr>
        <p:txBody>
          <a:bodyPr>
            <a:normAutofit/>
          </a:bodyPr>
          <a:lstStyle/>
          <a:p>
            <a:pPr marL="0" indent="0">
              <a:buNone/>
            </a:pPr>
            <a:r>
              <a:rPr lang="pt-BR" b="1" dirty="0">
                <a:latin typeface="Arial" panose="020B0604020202020204" pitchFamily="34" charset="0"/>
                <a:cs typeface="Arial" panose="020B0604020202020204" pitchFamily="34" charset="0"/>
              </a:rPr>
              <a:t>         Indenização</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Ocorre quando há reposição de um bem PERMANENTE por pessoas ou entidades responsabilizadas pelo extravio, danificações, roubos ou furtos, desde que o mesmo tenha as mesmas características do anterior, à vista relatório da comissão de Sindicância ou de Inquérito, constante de processo.</a:t>
            </a:r>
          </a:p>
          <a:p>
            <a:pPr algn="just"/>
            <a:endParaRPr lang="pt-BR" b="1" dirty="0">
              <a:latin typeface="Arial" panose="020B0604020202020204" pitchFamily="34" charset="0"/>
              <a:cs typeface="Arial" panose="020B0604020202020204" pitchFamily="34" charset="0"/>
            </a:endParaRPr>
          </a:p>
          <a:p>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24</a:t>
            </a:fld>
            <a:endParaRPr lang="pt-BR"/>
          </a:p>
        </p:txBody>
      </p:sp>
    </p:spTree>
    <p:extLst>
      <p:ext uri="{BB962C8B-B14F-4D97-AF65-F5344CB8AC3E}">
        <p14:creationId xmlns:p14="http://schemas.microsoft.com/office/powerpoint/2010/main" val="365234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45067" y="528952"/>
            <a:ext cx="12192000" cy="528034"/>
          </a:xfrm>
        </p:spPr>
        <p:txBody>
          <a:bodyPr>
            <a:normAutofit/>
          </a:bodyPr>
          <a:lstStyle/>
          <a:p>
            <a:pPr algn="r"/>
            <a:r>
              <a:rPr lang="pt-BR" sz="2200" b="1" dirty="0">
                <a:solidFill>
                  <a:srgbClr val="FF0000"/>
                </a:solidFill>
                <a:latin typeface="Arial" panose="020B0604020202020204" pitchFamily="34" charset="0"/>
                <a:cs typeface="Arial" panose="020B0604020202020204" pitchFamily="34" charset="0"/>
              </a:rPr>
              <a:t>INCORPORAÇÃO, AVALIAÇÃO E BAIXA </a:t>
            </a:r>
            <a:endParaRPr lang="pt-BR" sz="2000" b="1" dirty="0">
              <a:solidFill>
                <a:srgbClr val="FF0000"/>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82580" y="1236373"/>
            <a:ext cx="10764353" cy="4940590"/>
          </a:xfrm>
        </p:spPr>
        <p:txBody>
          <a:bodyPr>
            <a:normAutofit/>
          </a:bodyPr>
          <a:lstStyle/>
          <a:p>
            <a:pPr marL="0" indent="0">
              <a:buNone/>
            </a:pPr>
            <a:r>
              <a:rPr lang="pt-BR" b="1" dirty="0">
                <a:latin typeface="Arial" panose="020B0604020202020204" pitchFamily="34" charset="0"/>
                <a:cs typeface="Arial" panose="020B0604020202020204" pitchFamily="34" charset="0"/>
              </a:rPr>
              <a:t>                   Produção Interna</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O recebimento e a inclusão em carga do material produzido pelo órgão sistêmico, tanto para material </a:t>
            </a:r>
            <a:r>
              <a:rPr lang="pt-BR" b="1" dirty="0">
                <a:latin typeface="Arial" panose="020B0604020202020204" pitchFamily="34" charset="0"/>
                <a:cs typeface="Arial" panose="020B0604020202020204" pitchFamily="34" charset="0"/>
              </a:rPr>
              <a:t>PERMANENTE</a:t>
            </a:r>
            <a:r>
              <a:rPr lang="pt-BR" dirty="0">
                <a:latin typeface="Arial" panose="020B0604020202020204" pitchFamily="34" charset="0"/>
                <a:cs typeface="Arial" panose="020B0604020202020204" pitchFamily="34" charset="0"/>
              </a:rPr>
              <a:t> quanto para </a:t>
            </a:r>
            <a:r>
              <a:rPr lang="pt-BR" b="1" dirty="0">
                <a:latin typeface="Arial" panose="020B0604020202020204" pitchFamily="34" charset="0"/>
                <a:cs typeface="Arial" panose="020B0604020202020204" pitchFamily="34" charset="0"/>
              </a:rPr>
              <a:t>CONSUMO</a:t>
            </a:r>
            <a:r>
              <a:rPr lang="pt-BR" dirty="0">
                <a:latin typeface="Arial" panose="020B0604020202020204" pitchFamily="34" charset="0"/>
                <a:cs typeface="Arial" panose="020B0604020202020204" pitchFamily="34" charset="0"/>
              </a:rPr>
              <a:t>, será realizada à vista de processo regular com base na apropriação de custos feita pela unidade produtora, apurados na “Guia de Produção” ou, na falta destes, na valorização efetuada por Comissão de Avaliação, designada para esse fim.</a:t>
            </a:r>
          </a:p>
          <a:p>
            <a:pPr marL="0" indent="0" algn="just">
              <a:buNone/>
            </a:pPr>
            <a:endParaRPr lang="pt-BR" b="1" dirty="0">
              <a:latin typeface="Arial" panose="020B0604020202020204" pitchFamily="34" charset="0"/>
              <a:cs typeface="Arial" panose="020B0604020202020204" pitchFamily="34" charset="0"/>
            </a:endParaRPr>
          </a:p>
          <a:p>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25</a:t>
            </a:fld>
            <a:endParaRPr lang="pt-BR"/>
          </a:p>
        </p:txBody>
      </p:sp>
    </p:spTree>
    <p:extLst>
      <p:ext uri="{BB962C8B-B14F-4D97-AF65-F5344CB8AC3E}">
        <p14:creationId xmlns:p14="http://schemas.microsoft.com/office/powerpoint/2010/main" val="1125181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8539E-79BC-3408-2195-75F8350FF28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B0567BC-36B7-EC6F-0904-37987307765C}"/>
              </a:ext>
            </a:extLst>
          </p:cNvPr>
          <p:cNvSpPr>
            <a:spLocks noGrp="1"/>
          </p:cNvSpPr>
          <p:nvPr>
            <p:ph type="title"/>
          </p:nvPr>
        </p:nvSpPr>
        <p:spPr>
          <a:xfrm>
            <a:off x="780663" y="708339"/>
            <a:ext cx="11003506" cy="377511"/>
          </a:xfrm>
        </p:spPr>
        <p:txBody>
          <a:bodyPr>
            <a:normAutofit/>
          </a:bodyPr>
          <a:lstStyle/>
          <a:p>
            <a:pPr algn="ctr"/>
            <a:endParaRPr lang="pt-BR" sz="2000" b="1"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64099240-0665-6A55-27D8-7D2426768B6F}"/>
              </a:ext>
            </a:extLst>
          </p:cNvPr>
          <p:cNvSpPr>
            <a:spLocks noGrp="1"/>
          </p:cNvSpPr>
          <p:nvPr>
            <p:ph idx="1"/>
          </p:nvPr>
        </p:nvSpPr>
        <p:spPr>
          <a:xfrm>
            <a:off x="801055" y="1085850"/>
            <a:ext cx="11390945" cy="5772150"/>
          </a:xfrm>
        </p:spPr>
        <p:txBody>
          <a:bodyPr>
            <a:normAutofit/>
          </a:bodyPr>
          <a:lstStyle/>
          <a:p>
            <a:pPr marL="0" indent="0">
              <a:buNone/>
            </a:pPr>
            <a:r>
              <a:rPr lang="pt-BR" sz="2000" b="1" dirty="0">
                <a:latin typeface="Arial" panose="020B0604020202020204" pitchFamily="34" charset="0"/>
                <a:cs typeface="Arial" panose="020B0604020202020204" pitchFamily="34" charset="0"/>
              </a:rPr>
              <a:t>Adquiridos por compra     -      Produção Interna -  Modelo de Ordem de Produção</a:t>
            </a:r>
          </a:p>
          <a:p>
            <a:pPr marL="0" indent="0" algn="ctr">
              <a:buNone/>
            </a:pPr>
            <a:endParaRPr lang="pt-BR" b="1" dirty="0">
              <a:latin typeface="Arial" panose="020B0604020202020204" pitchFamily="34" charset="0"/>
              <a:cs typeface="Arial" panose="020B0604020202020204" pitchFamily="34" charset="0"/>
            </a:endParaRPr>
          </a:p>
          <a:p>
            <a:pPr marL="0" indent="0">
              <a:buNone/>
            </a:pPr>
            <a:r>
              <a:rPr lang="pt-BR" dirty="0">
                <a:latin typeface="Arial" panose="020B0604020202020204" pitchFamily="34" charset="0"/>
                <a:cs typeface="Arial" panose="020B0604020202020204" pitchFamily="34" charset="0"/>
              </a:rPr>
              <a:t>	</a:t>
            </a:r>
            <a:endParaRPr lang="pt-BR" b="1" dirty="0">
              <a:latin typeface="Arial" panose="020B0604020202020204" pitchFamily="34" charset="0"/>
              <a:cs typeface="Arial" panose="020B0604020202020204" pitchFamily="34" charset="0"/>
            </a:endParaRPr>
          </a:p>
          <a:p>
            <a:endParaRPr lang="pt-BR" dirty="0"/>
          </a:p>
        </p:txBody>
      </p:sp>
      <p:sp>
        <p:nvSpPr>
          <p:cNvPr id="4" name="Espaço Reservado para Rodapé 3">
            <a:extLst>
              <a:ext uri="{FF2B5EF4-FFF2-40B4-BE49-F238E27FC236}">
                <a16:creationId xmlns:a16="http://schemas.microsoft.com/office/drawing/2014/main" id="{683D40FD-B13F-2288-DB9E-4C15D2280C60}"/>
              </a:ext>
            </a:extLst>
          </p:cNvPr>
          <p:cNvSpPr>
            <a:spLocks noGrp="1"/>
          </p:cNvSpPr>
          <p:nvPr>
            <p:ph type="ftr" sz="quarter" idx="11"/>
          </p:nvPr>
        </p:nvSpPr>
        <p:spPr/>
        <p:txBody>
          <a:bodyPr/>
          <a:lstStyle/>
          <a:p>
            <a:r>
              <a:rPr lang="pt-BR"/>
              <a:t>UNYPÚBLICA UNYFLEX</a:t>
            </a:r>
          </a:p>
        </p:txBody>
      </p:sp>
      <p:sp>
        <p:nvSpPr>
          <p:cNvPr id="5" name="Espaço Reservado para Número de Slide 4">
            <a:extLst>
              <a:ext uri="{FF2B5EF4-FFF2-40B4-BE49-F238E27FC236}">
                <a16:creationId xmlns:a16="http://schemas.microsoft.com/office/drawing/2014/main" id="{7AC588A8-25EB-E9BF-78B2-F376CD502298}"/>
              </a:ext>
            </a:extLst>
          </p:cNvPr>
          <p:cNvSpPr>
            <a:spLocks noGrp="1"/>
          </p:cNvSpPr>
          <p:nvPr>
            <p:ph type="sldNum" sz="quarter" idx="12"/>
          </p:nvPr>
        </p:nvSpPr>
        <p:spPr/>
        <p:txBody>
          <a:bodyPr/>
          <a:lstStyle/>
          <a:p>
            <a:fld id="{F5EF8141-5781-4FD4-9552-C5D35CA5005E}" type="slidenum">
              <a:rPr lang="pt-BR" smtClean="0"/>
              <a:t>26</a:t>
            </a:fld>
            <a:endParaRPr lang="pt-BR"/>
          </a:p>
        </p:txBody>
      </p:sp>
      <p:sp>
        <p:nvSpPr>
          <p:cNvPr id="6" name="Título 1">
            <a:extLst>
              <a:ext uri="{FF2B5EF4-FFF2-40B4-BE49-F238E27FC236}">
                <a16:creationId xmlns:a16="http://schemas.microsoft.com/office/drawing/2014/main" id="{8CAEAE00-489D-354C-21CA-8DE000E46E08}"/>
              </a:ext>
            </a:extLst>
          </p:cNvPr>
          <p:cNvSpPr txBox="1">
            <a:spLocks/>
          </p:cNvSpPr>
          <p:nvPr/>
        </p:nvSpPr>
        <p:spPr>
          <a:xfrm>
            <a:off x="0" y="708339"/>
            <a:ext cx="11694017" cy="5280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14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1400" b="1" dirty="0">
              <a:latin typeface="Arial" panose="020B0604020202020204" pitchFamily="34" charset="0"/>
              <a:cs typeface="Arial" panose="020B0604020202020204" pitchFamily="34" charset="0"/>
            </a:endParaRPr>
          </a:p>
        </p:txBody>
      </p:sp>
      <p:graphicFrame>
        <p:nvGraphicFramePr>
          <p:cNvPr id="7" name="Tabela 6">
            <a:extLst>
              <a:ext uri="{FF2B5EF4-FFF2-40B4-BE49-F238E27FC236}">
                <a16:creationId xmlns:a16="http://schemas.microsoft.com/office/drawing/2014/main" id="{34144F30-F97B-7CB8-35E7-F01953578A18}"/>
              </a:ext>
            </a:extLst>
          </p:cNvPr>
          <p:cNvGraphicFramePr>
            <a:graphicFrameLocks noGrp="1"/>
          </p:cNvGraphicFramePr>
          <p:nvPr/>
        </p:nvGraphicFramePr>
        <p:xfrm>
          <a:off x="228598" y="1463361"/>
          <a:ext cx="11901055" cy="5258109"/>
        </p:xfrm>
        <a:graphic>
          <a:graphicData uri="http://schemas.openxmlformats.org/drawingml/2006/table">
            <a:tbl>
              <a:tblPr>
                <a:tableStyleId>{5C22544A-7EE6-4342-B048-85BDC9FD1C3A}</a:tableStyleId>
              </a:tblPr>
              <a:tblGrid>
                <a:gridCol w="6029865">
                  <a:extLst>
                    <a:ext uri="{9D8B030D-6E8A-4147-A177-3AD203B41FA5}">
                      <a16:colId xmlns:a16="http://schemas.microsoft.com/office/drawing/2014/main" val="2578729768"/>
                    </a:ext>
                  </a:extLst>
                </a:gridCol>
                <a:gridCol w="1771935">
                  <a:extLst>
                    <a:ext uri="{9D8B030D-6E8A-4147-A177-3AD203B41FA5}">
                      <a16:colId xmlns:a16="http://schemas.microsoft.com/office/drawing/2014/main" val="1864155534"/>
                    </a:ext>
                  </a:extLst>
                </a:gridCol>
                <a:gridCol w="1824830">
                  <a:extLst>
                    <a:ext uri="{9D8B030D-6E8A-4147-A177-3AD203B41FA5}">
                      <a16:colId xmlns:a16="http://schemas.microsoft.com/office/drawing/2014/main" val="2342323638"/>
                    </a:ext>
                  </a:extLst>
                </a:gridCol>
                <a:gridCol w="2274425">
                  <a:extLst>
                    <a:ext uri="{9D8B030D-6E8A-4147-A177-3AD203B41FA5}">
                      <a16:colId xmlns:a16="http://schemas.microsoft.com/office/drawing/2014/main" val="3220544540"/>
                    </a:ext>
                  </a:extLst>
                </a:gridCol>
              </a:tblGrid>
              <a:tr h="233482">
                <a:tc gridSpan="4">
                  <a:txBody>
                    <a:bodyPr/>
                    <a:lstStyle/>
                    <a:p>
                      <a:pPr algn="l" fontAlgn="b"/>
                      <a:r>
                        <a:rPr lang="pt-BR" sz="1200" u="none" strike="noStrike" dirty="0">
                          <a:effectLst/>
                          <a:latin typeface="Arial Black" panose="020B0A04020102020204" pitchFamily="34" charset="0"/>
                        </a:rPr>
                        <a:t>PRODUÇÃO INTERNA:  Blocos de Rascunho                         nº</a:t>
                      </a:r>
                      <a:endParaRPr lang="pt-BR" sz="1200" b="1" i="0" u="none" strike="noStrike" dirty="0">
                        <a:solidFill>
                          <a:srgbClr val="000000"/>
                        </a:solidFill>
                        <a:effectLst/>
                        <a:latin typeface="Arial Black" panose="020B0A04020102020204" pitchFamily="34" charset="0"/>
                      </a:endParaRPr>
                    </a:p>
                  </a:txBody>
                  <a:tcPr marL="9525" marR="9525" marT="9525" marB="0" anchor="b"/>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734635152"/>
                  </a:ext>
                </a:extLst>
              </a:tr>
              <a:tr h="479369">
                <a:tc>
                  <a:txBody>
                    <a:bodyPr/>
                    <a:lstStyle/>
                    <a:p>
                      <a:pPr algn="l" fontAlgn="b"/>
                      <a:r>
                        <a:rPr lang="pt-BR" sz="1200" u="none" strike="noStrike" dirty="0">
                          <a:effectLst/>
                          <a:latin typeface="Arial Black" panose="020B0A04020102020204" pitchFamily="34" charset="0"/>
                        </a:rPr>
                        <a:t>MATÉRIA PRIMA</a:t>
                      </a:r>
                      <a:endParaRPr lang="pt-BR" sz="1200" b="1" i="0" u="none" strike="noStrike" dirty="0">
                        <a:solidFill>
                          <a:srgbClr val="000000"/>
                        </a:solidFill>
                        <a:effectLst/>
                        <a:latin typeface="Arial Black" panose="020B0A04020102020204" pitchFamily="34" charset="0"/>
                      </a:endParaRPr>
                    </a:p>
                  </a:txBody>
                  <a:tcPr marL="9525" marR="9525" marT="9525" marB="0" anchor="b"/>
                </a:tc>
                <a:tc>
                  <a:txBody>
                    <a:bodyPr/>
                    <a:lstStyle/>
                    <a:p>
                      <a:pPr algn="ctr" fontAlgn="b"/>
                      <a:r>
                        <a:rPr lang="pt-BR" sz="1200" u="none" strike="noStrike">
                          <a:effectLst/>
                          <a:latin typeface="Arial Black" panose="020B0A04020102020204" pitchFamily="34" charset="0"/>
                        </a:rPr>
                        <a:t>VL. UNIT</a:t>
                      </a:r>
                      <a:endParaRPr lang="pt-BR" sz="1200" b="1" i="0" u="none" strike="noStrike">
                        <a:solidFill>
                          <a:srgbClr val="000000"/>
                        </a:solidFill>
                        <a:effectLst/>
                        <a:latin typeface="Arial Black" panose="020B0A04020102020204" pitchFamily="34" charset="0"/>
                      </a:endParaRPr>
                    </a:p>
                  </a:txBody>
                  <a:tcPr marL="9525" marR="9525" marT="9525" marB="0" anchor="b"/>
                </a:tc>
                <a:tc>
                  <a:txBody>
                    <a:bodyPr/>
                    <a:lstStyle/>
                    <a:p>
                      <a:pPr algn="ctr" fontAlgn="b"/>
                      <a:r>
                        <a:rPr lang="pt-BR" sz="1200" u="none" strike="noStrike">
                          <a:effectLst/>
                          <a:latin typeface="Arial Black" panose="020B0A04020102020204" pitchFamily="34" charset="0"/>
                        </a:rPr>
                        <a:t>QUANT.</a:t>
                      </a:r>
                      <a:endParaRPr lang="pt-BR" sz="1200" b="1" i="0" u="none" strike="noStrike">
                        <a:solidFill>
                          <a:srgbClr val="000000"/>
                        </a:solidFill>
                        <a:effectLst/>
                        <a:latin typeface="Arial Black" panose="020B0A04020102020204" pitchFamily="34" charset="0"/>
                      </a:endParaRPr>
                    </a:p>
                  </a:txBody>
                  <a:tcPr marL="9525" marR="9525" marT="9525" marB="0" anchor="b"/>
                </a:tc>
                <a:tc>
                  <a:txBody>
                    <a:bodyPr/>
                    <a:lstStyle/>
                    <a:p>
                      <a:pPr algn="ctr" fontAlgn="b"/>
                      <a:r>
                        <a:rPr lang="pt-BR" sz="1200" u="none" strike="noStrike">
                          <a:effectLst/>
                          <a:latin typeface="Arial Black" panose="020B0A04020102020204" pitchFamily="34" charset="0"/>
                        </a:rPr>
                        <a:t>TOTAL</a:t>
                      </a:r>
                      <a:endParaRPr lang="pt-BR" sz="1200" b="1" i="0" u="none" strike="noStrike">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3719134786"/>
                  </a:ext>
                </a:extLst>
              </a:tr>
              <a:tr h="314947">
                <a:tc>
                  <a:txBody>
                    <a:bodyPr/>
                    <a:lstStyle/>
                    <a:p>
                      <a:pPr algn="l" fontAlgn="b"/>
                      <a:r>
                        <a:rPr lang="pt-BR" sz="1200" u="none" strike="noStrike" dirty="0">
                          <a:effectLst/>
                          <a:latin typeface="Arial Black" panose="020B0A04020102020204" pitchFamily="34" charset="0"/>
                        </a:rPr>
                        <a:t>Papel Sulfite</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r" fontAlgn="b"/>
                      <a:r>
                        <a:rPr lang="pt-BR" sz="1200" u="none" strike="noStrike">
                          <a:effectLst/>
                          <a:latin typeface="Arial Black" panose="020B0A04020102020204" pitchFamily="34" charset="0"/>
                        </a:rPr>
                        <a:t>5,00</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r" fontAlgn="b"/>
                      <a:r>
                        <a:rPr lang="pt-BR" sz="1200" u="none" strike="noStrike" dirty="0">
                          <a:effectLst/>
                          <a:latin typeface="Arial Black" panose="020B0A04020102020204" pitchFamily="34" charset="0"/>
                        </a:rPr>
                        <a:t>         100</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500,00 </a:t>
                      </a:r>
                      <a:endParaRPr lang="pt-BR" sz="1200" b="0" i="0" u="none" strike="noStrike">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3079993078"/>
                  </a:ext>
                </a:extLst>
              </a:tr>
              <a:tr h="314947">
                <a:tc>
                  <a:txBody>
                    <a:bodyPr/>
                    <a:lstStyle/>
                    <a:p>
                      <a:pPr algn="l" fontAlgn="b"/>
                      <a:r>
                        <a:rPr lang="pt-BR" sz="1200" b="0" i="0" u="none" strike="noStrike" dirty="0">
                          <a:solidFill>
                            <a:srgbClr val="000000"/>
                          </a:solidFill>
                          <a:effectLst/>
                          <a:latin typeface="Arial Black" panose="020B0A04020102020204" pitchFamily="34" charset="0"/>
                        </a:rPr>
                        <a:t> Cola</a:t>
                      </a:r>
                    </a:p>
                  </a:txBody>
                  <a:tcPr marL="9525" marR="9525" marT="9525" marB="0" anchor="b"/>
                </a:tc>
                <a:tc>
                  <a:txBody>
                    <a:bodyPr/>
                    <a:lstStyle/>
                    <a:p>
                      <a:pPr algn="l" fontAlgn="b"/>
                      <a:r>
                        <a:rPr lang="pt-BR" sz="1200" u="none" strike="noStrike" dirty="0">
                          <a:effectLst/>
                          <a:latin typeface="Arial Black" panose="020B0A04020102020204" pitchFamily="34" charset="0"/>
                        </a:rPr>
                        <a:t>                           1,50</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5</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75,00</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3041042878"/>
                  </a:ext>
                </a:extLst>
              </a:tr>
              <a:tr h="314947">
                <a:tc>
                  <a:txBody>
                    <a:bodyPr/>
                    <a:lstStyle/>
                    <a:p>
                      <a:pPr algn="l" fontAlgn="b"/>
                      <a:r>
                        <a:rPr lang="pt-BR" sz="1200" u="none" strike="noStrike" dirty="0">
                          <a:effectLst/>
                          <a:latin typeface="Arial Black" panose="020B0A04020102020204" pitchFamily="34" charset="0"/>
                        </a:rPr>
                        <a:t> </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477096160"/>
                  </a:ext>
                </a:extLst>
              </a:tr>
              <a:tr h="314947">
                <a:tc>
                  <a:txBody>
                    <a:bodyPr/>
                    <a:lstStyle/>
                    <a:p>
                      <a:pPr algn="l" fontAlgn="b"/>
                      <a:r>
                        <a:rPr lang="pt-BR" sz="1200" u="none" strike="noStrike" dirty="0">
                          <a:effectLst/>
                          <a:latin typeface="Arial Black" panose="020B0A04020102020204" pitchFamily="34" charset="0"/>
                        </a:rPr>
                        <a:t>MÃO DE OBRA                 </a:t>
                      </a:r>
                      <a:endParaRPr lang="pt-BR" sz="1200" b="1"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250997482"/>
                  </a:ext>
                </a:extLst>
              </a:tr>
              <a:tr h="314947">
                <a:tc>
                  <a:txBody>
                    <a:bodyPr/>
                    <a:lstStyle/>
                    <a:p>
                      <a:pPr algn="l" fontAlgn="b"/>
                      <a:r>
                        <a:rPr lang="pt-BR" sz="1200" u="none" strike="noStrike" dirty="0">
                          <a:effectLst/>
                          <a:latin typeface="Arial Black" panose="020B0A04020102020204" pitchFamily="34" charset="0"/>
                        </a:rPr>
                        <a:t>Valor Mão de Obra                             5.000,00/160x2</a:t>
                      </a:r>
                      <a:endParaRPr lang="pt-BR" sz="1200" b="1" i="0" u="none" strike="noStrike" dirty="0">
                        <a:solidFill>
                          <a:srgbClr val="000000"/>
                        </a:solidFill>
                        <a:effectLst/>
                        <a:latin typeface="Arial Black" panose="020B0A04020102020204" pitchFamily="34" charset="0"/>
                      </a:endParaRPr>
                    </a:p>
                  </a:txBody>
                  <a:tcPr marL="9525" marR="9525" marT="9525" marB="0" anchor="b"/>
                </a:tc>
                <a:tc>
                  <a:txBody>
                    <a:bodyPr/>
                    <a:lstStyle/>
                    <a:p>
                      <a:pPr algn="r" fontAlgn="b"/>
                      <a:r>
                        <a:rPr lang="pt-BR" sz="1200" u="none" strike="noStrike" dirty="0">
                          <a:effectLst/>
                          <a:latin typeface="Arial Black" panose="020B0A04020102020204" pitchFamily="34" charset="0"/>
                        </a:rPr>
                        <a:t>5000,00</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ctr" fontAlgn="b"/>
                      <a:r>
                        <a:rPr lang="pt-BR" sz="1200" u="none" strike="noStrike" dirty="0">
                          <a:effectLst/>
                          <a:latin typeface="Arial Black" panose="020B0A04020102020204" pitchFamily="34" charset="0"/>
                        </a:rPr>
                        <a:t>2h</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62,50 </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1681463373"/>
                  </a:ext>
                </a:extLst>
              </a:tr>
              <a:tr h="314947">
                <a:tc>
                  <a:txBody>
                    <a:bodyPr/>
                    <a:lstStyle/>
                    <a:p>
                      <a:pPr algn="l" fontAlgn="b"/>
                      <a:r>
                        <a:rPr lang="pt-BR" sz="1200" u="none" strike="noStrike" dirty="0">
                          <a:effectLst/>
                          <a:latin typeface="Arial Black" panose="020B0A04020102020204" pitchFamily="34" charset="0"/>
                        </a:rPr>
                        <a:t>DESGATES EQUIP (DEPRECIAÇÃO)    10% </a:t>
                      </a:r>
                      <a:r>
                        <a:rPr lang="pt-BR" sz="1200" u="none" strike="noStrike" dirty="0" err="1">
                          <a:effectLst/>
                          <a:latin typeface="Arial Black" panose="020B0A04020102020204" pitchFamily="34" charset="0"/>
                        </a:rPr>
                        <a:t>a.a</a:t>
                      </a:r>
                      <a:r>
                        <a:rPr lang="pt-BR" sz="1200" u="none" strike="noStrike" dirty="0">
                          <a:effectLst/>
                          <a:latin typeface="Arial Black" panose="020B0A04020102020204" pitchFamily="34" charset="0"/>
                        </a:rPr>
                        <a:t> </a:t>
                      </a:r>
                      <a:endParaRPr lang="pt-BR" sz="1200" b="1"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6000,00</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2h</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0,63 </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2305951073"/>
                  </a:ext>
                </a:extLst>
              </a:tr>
              <a:tr h="314947">
                <a:tc>
                  <a:txBody>
                    <a:bodyPr/>
                    <a:lstStyle/>
                    <a:p>
                      <a:pPr algn="l" fontAlgn="b"/>
                      <a:r>
                        <a:rPr lang="pt-BR" sz="1200" u="none" strike="noStrike">
                          <a:effectLst/>
                          <a:latin typeface="Arial Black" panose="020B0A04020102020204" pitchFamily="34" charset="0"/>
                        </a:rPr>
                        <a:t> </a:t>
                      </a:r>
                      <a:endParaRPr lang="pt-BR" sz="1200" b="1"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2887596058"/>
                  </a:ext>
                </a:extLst>
              </a:tr>
              <a:tr h="314947">
                <a:tc>
                  <a:txBody>
                    <a:bodyPr/>
                    <a:lstStyle/>
                    <a:p>
                      <a:pPr algn="l" fontAlgn="b"/>
                      <a:r>
                        <a:rPr lang="pt-BR" sz="1200" u="none" strike="noStrike">
                          <a:effectLst/>
                          <a:latin typeface="Arial Black" panose="020B0A04020102020204" pitchFamily="34" charset="0"/>
                        </a:rPr>
                        <a:t>Energia Elétrica</a:t>
                      </a:r>
                      <a:endParaRPr lang="pt-BR" sz="1200" b="1"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ctr" fontAlgn="b"/>
                      <a:r>
                        <a:rPr lang="pt-BR" sz="1200" u="none" strike="noStrike">
                          <a:effectLst/>
                          <a:latin typeface="Arial Black" panose="020B0A04020102020204" pitchFamily="34" charset="0"/>
                        </a:rPr>
                        <a:t>2h</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5,00 </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3127760433"/>
                  </a:ext>
                </a:extLst>
              </a:tr>
              <a:tr h="314947">
                <a:tc>
                  <a:txBody>
                    <a:bodyPr/>
                    <a:lstStyle/>
                    <a:p>
                      <a:pPr algn="l" fontAlgn="b"/>
                      <a:r>
                        <a:rPr lang="pt-BR" sz="1200" u="none" strike="noStrike" dirty="0">
                          <a:effectLst/>
                          <a:latin typeface="Arial Black" panose="020B0A04020102020204" pitchFamily="34" charset="0"/>
                        </a:rPr>
                        <a:t>Outros</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2337709065"/>
                  </a:ext>
                </a:extLst>
              </a:tr>
              <a:tr h="314947">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837222672"/>
                  </a:ext>
                </a:extLst>
              </a:tr>
              <a:tr h="314947">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3898123178"/>
                  </a:ext>
                </a:extLst>
              </a:tr>
              <a:tr h="314947">
                <a:tc>
                  <a:txBody>
                    <a:bodyPr/>
                    <a:lstStyle/>
                    <a:p>
                      <a:pPr algn="l" fontAlgn="b"/>
                      <a:r>
                        <a:rPr lang="pt-BR" sz="1400" u="none" strike="noStrike" dirty="0">
                          <a:effectLst/>
                          <a:latin typeface="Arial Black" panose="020B0A04020102020204" pitchFamily="34" charset="0"/>
                        </a:rPr>
                        <a:t>TOTAL</a:t>
                      </a:r>
                      <a:endParaRPr lang="pt-BR" sz="1400" b="1"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400" u="none" strike="noStrike" dirty="0">
                          <a:effectLst/>
                          <a:latin typeface="Arial Black" panose="020B0A04020102020204" pitchFamily="34" charset="0"/>
                        </a:rPr>
                        <a:t>         643,13 </a:t>
                      </a:r>
                      <a:endParaRPr lang="pt-BR" sz="1400" b="1"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598537467"/>
                  </a:ext>
                </a:extLst>
              </a:tr>
              <a:tr h="522788">
                <a:tc>
                  <a:txBody>
                    <a:bodyPr/>
                    <a:lstStyle/>
                    <a:p>
                      <a:pPr algn="l" fontAlgn="b"/>
                      <a:r>
                        <a:rPr lang="pt-BR" sz="1200" u="none" strike="noStrike">
                          <a:effectLst/>
                          <a:latin typeface="Arial Black" panose="020B0A04020102020204" pitchFamily="34" charset="0"/>
                        </a:rPr>
                        <a:t>Produção Final</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100 Blocos</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688730492"/>
                  </a:ext>
                </a:extLst>
              </a:tr>
              <a:tr h="243106">
                <a:tc>
                  <a:txBody>
                    <a:bodyPr/>
                    <a:lstStyle/>
                    <a:p>
                      <a:pPr algn="l" fontAlgn="b"/>
                      <a:r>
                        <a:rPr lang="pt-BR" sz="1200" u="none" strike="noStrike" dirty="0">
                          <a:effectLst/>
                          <a:latin typeface="Arial Black" panose="020B0A04020102020204" pitchFamily="34" charset="0"/>
                        </a:rPr>
                        <a:t>Custo Unitário</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6,43 </a:t>
                      </a:r>
                      <a:endParaRPr lang="pt-BR" sz="1200" b="1"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2686117554"/>
                  </a:ext>
                </a:extLst>
              </a:tr>
            </a:tbl>
          </a:graphicData>
        </a:graphic>
      </p:graphicFrame>
    </p:spTree>
    <p:extLst>
      <p:ext uri="{BB962C8B-B14F-4D97-AF65-F5344CB8AC3E}">
        <p14:creationId xmlns:p14="http://schemas.microsoft.com/office/powerpoint/2010/main" val="4122968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908465"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82581" y="1236373"/>
            <a:ext cx="10972800" cy="4940590"/>
          </a:xfrm>
        </p:spPr>
        <p:txBody>
          <a:bodyPr>
            <a:normAutofit/>
          </a:bodyPr>
          <a:lstStyle/>
          <a:p>
            <a:pPr marL="0" indent="0">
              <a:buNone/>
            </a:pPr>
            <a:r>
              <a:rPr lang="pt-BR" b="1" dirty="0">
                <a:latin typeface="Arial" panose="020B0604020202020204" pitchFamily="34" charset="0"/>
                <a:cs typeface="Arial" panose="020B0604020202020204" pitchFamily="34" charset="0"/>
              </a:rPr>
              <a:t>Permuta</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Ocorrerá, para material PERMANENTE, mediante autorização do ordenador de despesa contida em processo. </a:t>
            </a:r>
          </a:p>
          <a:p>
            <a:pPr marL="0" indent="0" algn="just">
              <a:buNone/>
            </a:pPr>
            <a:r>
              <a:rPr lang="pt-BR" sz="1800" dirty="0">
                <a:latin typeface="Arial" panose="020B0604020202020204" pitchFamily="34" charset="0"/>
                <a:cs typeface="Arial" panose="020B0604020202020204" pitchFamily="34" charset="0"/>
              </a:rPr>
              <a:t>                                                                                Vide art. 14 e Parágrafo único Decreto nº 99.658/90.</a:t>
            </a:r>
          </a:p>
          <a:p>
            <a:pPr marL="0" indent="0" algn="just">
              <a:buNone/>
            </a:pPr>
            <a:endParaRPr lang="pt-BR" b="1" dirty="0">
              <a:latin typeface="Arial" panose="020B0604020202020204" pitchFamily="34" charset="0"/>
              <a:cs typeface="Arial" panose="020B0604020202020204" pitchFamily="34" charset="0"/>
            </a:endParaRPr>
          </a:p>
          <a:p>
            <a:pPr marL="0" indent="0">
              <a:buNone/>
            </a:pPr>
            <a:endParaRPr lang="pt-BR" dirty="0"/>
          </a:p>
        </p:txBody>
      </p:sp>
      <p:sp>
        <p:nvSpPr>
          <p:cNvPr id="4" name="Espaço Reservado para Rodapé 3"/>
          <p:cNvSpPr>
            <a:spLocks noGrp="1"/>
          </p:cNvSpPr>
          <p:nvPr>
            <p:ph type="ftr" sz="quarter" idx="11"/>
          </p:nvPr>
        </p:nvSpPr>
        <p:spPr>
          <a:xfrm>
            <a:off x="432516" y="6579741"/>
            <a:ext cx="4114800" cy="250512"/>
          </a:xfrm>
        </p:spPr>
        <p:txBody>
          <a:bodyPr/>
          <a:lstStyle/>
          <a:p>
            <a:r>
              <a:rPr lang="pt-BR"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27</a:t>
            </a:fld>
            <a:endParaRPr lang="pt-BR"/>
          </a:p>
        </p:txBody>
      </p:sp>
    </p:spTree>
    <p:extLst>
      <p:ext uri="{BB962C8B-B14F-4D97-AF65-F5344CB8AC3E}">
        <p14:creationId xmlns:p14="http://schemas.microsoft.com/office/powerpoint/2010/main" val="3931956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758411"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450760" y="1236373"/>
            <a:ext cx="11307651" cy="4940590"/>
          </a:xfrm>
        </p:spPr>
        <p:txBody>
          <a:bodyPr>
            <a:normAutofit/>
          </a:bodyPr>
          <a:lstStyle/>
          <a:p>
            <a:pPr marL="0" indent="0">
              <a:buNone/>
            </a:pPr>
            <a:r>
              <a:rPr lang="pt-BR" b="1" dirty="0">
                <a:latin typeface="Arial" panose="020B0604020202020204" pitchFamily="34" charset="0"/>
                <a:cs typeface="Arial" panose="020B0604020202020204" pitchFamily="34" charset="0"/>
              </a:rPr>
              <a:t> Aceitação</a:t>
            </a:r>
          </a:p>
          <a:p>
            <a:pPr marL="0" indent="0" algn="just">
              <a:buNone/>
            </a:pPr>
            <a:r>
              <a:rPr lang="pt-BR" b="1" dirty="0">
                <a:latin typeface="Arial" panose="020B0604020202020204" pitchFamily="34" charset="0"/>
                <a:cs typeface="Arial" panose="020B0604020202020204" pitchFamily="34" charset="0"/>
              </a:rPr>
              <a:t>     </a:t>
            </a:r>
          </a:p>
          <a:p>
            <a:pPr marL="0" indent="0" algn="just">
              <a:buNone/>
            </a:pPr>
            <a:r>
              <a:rPr lang="pt-BR" b="1"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Se declara, na documentação Fiscal ou documento próprio, que o material recebido satisfaz às especificações contratadas, isto é, o </a:t>
            </a:r>
            <a:r>
              <a:rPr lang="pt-BR" b="1" dirty="0">
                <a:latin typeface="Arial" panose="020B0604020202020204" pitchFamily="34" charset="0"/>
                <a:cs typeface="Arial" panose="020B0604020202020204" pitchFamily="34" charset="0"/>
              </a:rPr>
              <a:t>atestado de recebimento do material </a:t>
            </a:r>
            <a:r>
              <a:rPr lang="pt-BR" dirty="0">
                <a:latin typeface="Arial" panose="020B0604020202020204" pitchFamily="34" charset="0"/>
                <a:cs typeface="Arial" panose="020B0604020202020204" pitchFamily="34" charset="0"/>
              </a:rPr>
              <a:t>aposto no verso do documento fiscal, encerrando a segunda fase da despesa, que é a liquidação, estando o processo pronto para o pagamento</a:t>
            </a:r>
            <a:r>
              <a:rPr lang="pt-BR" dirty="0"/>
              <a:t>.</a:t>
            </a:r>
            <a:endParaRPr lang="pt-BR" b="1" dirty="0">
              <a:latin typeface="Arial" panose="020B0604020202020204" pitchFamily="34" charset="0"/>
              <a:cs typeface="Arial" panose="020B0604020202020204" pitchFamily="34" charset="0"/>
            </a:endParaRPr>
          </a:p>
          <a:p>
            <a:pPr marL="0" indent="0" algn="just">
              <a:buNone/>
            </a:pPr>
            <a:endParaRPr lang="pt-BR" dirty="0"/>
          </a:p>
        </p:txBody>
      </p:sp>
      <p:sp>
        <p:nvSpPr>
          <p:cNvPr id="4" name="Espaço Reservado para Rodapé 3"/>
          <p:cNvSpPr>
            <a:spLocks noGrp="1"/>
          </p:cNvSpPr>
          <p:nvPr>
            <p:ph type="ftr" sz="quarter" idx="11"/>
          </p:nvPr>
        </p:nvSpPr>
        <p:spPr>
          <a:xfrm>
            <a:off x="0" y="6530673"/>
            <a:ext cx="4114800" cy="348647"/>
          </a:xfrm>
        </p:spPr>
        <p:txBody>
          <a:bodyPr/>
          <a:lstStyle/>
          <a:p>
            <a:r>
              <a:rPr lang="pt-BR"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28</a:t>
            </a:fld>
            <a:endParaRPr lang="pt-BR"/>
          </a:p>
        </p:txBody>
      </p:sp>
    </p:spTree>
    <p:extLst>
      <p:ext uri="{BB962C8B-B14F-4D97-AF65-F5344CB8AC3E}">
        <p14:creationId xmlns:p14="http://schemas.microsoft.com/office/powerpoint/2010/main" val="3391576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539470"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52529" y="1236373"/>
            <a:ext cx="10794404" cy="4940590"/>
          </a:xfrm>
        </p:spPr>
        <p:txBody>
          <a:bodyPr>
            <a:normAutofit/>
          </a:bodyPr>
          <a:lstStyle/>
          <a:p>
            <a:pPr marL="0" indent="0">
              <a:buNone/>
            </a:pPr>
            <a:r>
              <a:rPr lang="pt-BR" b="1" dirty="0">
                <a:latin typeface="Arial" panose="020B0604020202020204" pitchFamily="34" charset="0"/>
                <a:cs typeface="Arial" panose="020B0604020202020204" pitchFamily="34" charset="0"/>
              </a:rPr>
              <a:t>        Processo de cadastramento de Bens Móveis   </a:t>
            </a:r>
          </a:p>
          <a:p>
            <a:pPr marL="0" indent="0" algn="just">
              <a:buNone/>
            </a:pPr>
            <a:r>
              <a:rPr lang="pt-BR" dirty="0">
                <a:latin typeface="Arial" panose="020B0604020202020204" pitchFamily="34" charset="0"/>
                <a:cs typeface="Arial" panose="020B0604020202020204" pitchFamily="34" charset="0"/>
              </a:rPr>
              <a:t>          </a:t>
            </a:r>
          </a:p>
          <a:p>
            <a:pPr marL="0" indent="0" algn="just">
              <a:buNone/>
            </a:pPr>
            <a:r>
              <a:rPr lang="pt-BR" dirty="0">
                <a:latin typeface="Arial" panose="020B0604020202020204" pitchFamily="34" charset="0"/>
                <a:cs typeface="Arial" panose="020B0604020202020204" pitchFamily="34" charset="0"/>
              </a:rPr>
              <a:t>	Somente após o cadastramento o Bem poderá ser entregue ao usuário, mediante termo de RESPONSABILIDADE.</a:t>
            </a:r>
          </a:p>
          <a:p>
            <a:pPr marL="0" indent="0" algn="just">
              <a:buNone/>
            </a:pPr>
            <a:endParaRPr lang="pt-BR" dirty="0">
              <a:latin typeface="Arial" panose="020B0604020202020204" pitchFamily="34" charset="0"/>
              <a:cs typeface="Arial" panose="020B0604020202020204" pitchFamily="34" charset="0"/>
            </a:endParaRPr>
          </a:p>
          <a:p>
            <a:pPr algn="just"/>
            <a:endParaRPr lang="pt-BR" dirty="0"/>
          </a:p>
        </p:txBody>
      </p:sp>
      <p:sp>
        <p:nvSpPr>
          <p:cNvPr id="4" name="Espaço Reservado para Rodapé 3"/>
          <p:cNvSpPr>
            <a:spLocks noGrp="1"/>
          </p:cNvSpPr>
          <p:nvPr>
            <p:ph type="ftr" sz="quarter" idx="11"/>
          </p:nvPr>
        </p:nvSpPr>
        <p:spPr>
          <a:xfrm>
            <a:off x="0" y="6538912"/>
            <a:ext cx="4114800" cy="198996"/>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29</a:t>
            </a:fld>
            <a:endParaRPr lang="pt-BR"/>
          </a:p>
        </p:txBody>
      </p:sp>
    </p:spTree>
    <p:extLst>
      <p:ext uri="{BB962C8B-B14F-4D97-AF65-F5344CB8AC3E}">
        <p14:creationId xmlns:p14="http://schemas.microsoft.com/office/powerpoint/2010/main" val="2676803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a:t>
            </a:fld>
            <a:endParaRPr lang="pt-BR"/>
          </a:p>
        </p:txBody>
      </p:sp>
      <p:pic>
        <p:nvPicPr>
          <p:cNvPr id="6" name="Picture 5" descr="C:\Users\Uni\Desktop\novos slides\Fun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522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ixaDeTexto 7"/>
          <p:cNvSpPr txBox="1"/>
          <p:nvPr/>
        </p:nvSpPr>
        <p:spPr>
          <a:xfrm>
            <a:off x="2005082" y="2485623"/>
            <a:ext cx="7912723" cy="1569660"/>
          </a:xfrm>
          <a:prstGeom prst="rect">
            <a:avLst/>
          </a:prstGeom>
          <a:noFill/>
        </p:spPr>
        <p:txBody>
          <a:bodyPr wrap="square" rtlCol="0">
            <a:spAutoFit/>
          </a:bodyPr>
          <a:lstStyle/>
          <a:p>
            <a:pPr algn="ctr"/>
            <a:r>
              <a:rPr lang="pt-BR" sz="4800" b="1" dirty="0">
                <a:latin typeface="Arial" panose="020B0604020202020204" pitchFamily="34" charset="0"/>
                <a:cs typeface="Arial" panose="020B0604020202020204" pitchFamily="34" charset="0"/>
              </a:rPr>
              <a:t>INCORPORAÇÃO, AVALIAÇÃO E BAIXA </a:t>
            </a:r>
            <a:endParaRPr lang="pt-BR" sz="4800" b="1" dirty="0"/>
          </a:p>
        </p:txBody>
      </p:sp>
    </p:spTree>
    <p:extLst>
      <p:ext uri="{BB962C8B-B14F-4D97-AF65-F5344CB8AC3E}">
        <p14:creationId xmlns:p14="http://schemas.microsoft.com/office/powerpoint/2010/main" val="2969366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09356" y="715697"/>
            <a:ext cx="11195035" cy="997194"/>
          </a:xfrm>
        </p:spPr>
        <p:txBody>
          <a:bodyPr>
            <a:noAutofit/>
          </a:bodyPr>
          <a:lstStyle/>
          <a:p>
            <a:r>
              <a:rPr lang="pt-BR" sz="1400" b="1" dirty="0">
                <a:solidFill>
                  <a:srgbClr val="FF0000"/>
                </a:solidFill>
                <a:latin typeface="Arial" panose="020B0604020202020204" pitchFamily="34" charset="0"/>
                <a:cs typeface="Arial" panose="020B0604020202020204" pitchFamily="34" charset="0"/>
              </a:rPr>
              <a:t>                                                                                                                                                       INCORPORAÇÃO, AVALIAÇÃO E BAIXA</a:t>
            </a:r>
            <a:br>
              <a:rPr lang="pt-BR" sz="1400" b="1" dirty="0">
                <a:solidFill>
                  <a:srgbClr val="FF0000"/>
                </a:solidFill>
                <a:latin typeface="Arial" panose="020B0604020202020204" pitchFamily="34" charset="0"/>
                <a:cs typeface="Arial" panose="020B0604020202020204" pitchFamily="34" charset="0"/>
              </a:rPr>
            </a:br>
            <a:br>
              <a:rPr lang="pt-BR" sz="1400" b="1" dirty="0">
                <a:solidFill>
                  <a:srgbClr val="FF0000"/>
                </a:solidFill>
                <a:latin typeface="Arial" panose="020B0604020202020204" pitchFamily="34" charset="0"/>
                <a:cs typeface="Arial" panose="020B0604020202020204" pitchFamily="34" charset="0"/>
              </a:rPr>
            </a:br>
            <a:r>
              <a:rPr lang="pt-BR" sz="1800" b="1" dirty="0">
                <a:solidFill>
                  <a:srgbClr val="FF0000"/>
                </a:solidFill>
                <a:latin typeface="Arial" panose="020B0604020202020204" pitchFamily="34" charset="0"/>
                <a:cs typeface="Arial" panose="020B0604020202020204" pitchFamily="34" charset="0"/>
              </a:rPr>
              <a:t>          </a:t>
            </a: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1043189" y="1584100"/>
            <a:ext cx="10571169" cy="3528813"/>
          </a:xfrm>
        </p:spPr>
        <p:txBody>
          <a:bodyPr>
            <a:normAutofit/>
          </a:bodyPr>
          <a:lstStyle/>
          <a:p>
            <a:endParaRPr lang="pt-BR" b="1" dirty="0"/>
          </a:p>
          <a:p>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30</a:t>
            </a:fld>
            <a:endParaRPr lang="pt-BR"/>
          </a:p>
        </p:txBody>
      </p:sp>
      <p:sp>
        <p:nvSpPr>
          <p:cNvPr id="7" name="CaixaDeTexto 6">
            <a:extLst>
              <a:ext uri="{FF2B5EF4-FFF2-40B4-BE49-F238E27FC236}">
                <a16:creationId xmlns:a16="http://schemas.microsoft.com/office/drawing/2014/main" id="{FA999188-CC8F-11B2-1F34-6D60B0729551}"/>
              </a:ext>
            </a:extLst>
          </p:cNvPr>
          <p:cNvSpPr txBox="1"/>
          <p:nvPr/>
        </p:nvSpPr>
        <p:spPr>
          <a:xfrm>
            <a:off x="705044" y="912485"/>
            <a:ext cx="11195035" cy="5262979"/>
          </a:xfrm>
          <a:prstGeom prst="rect">
            <a:avLst/>
          </a:prstGeom>
          <a:noFill/>
        </p:spPr>
        <p:txBody>
          <a:bodyPr wrap="square">
            <a:spAutoFit/>
          </a:bodyPr>
          <a:lstStyle/>
          <a:p>
            <a:pPr marL="0" indent="0">
              <a:buNone/>
            </a:pPr>
            <a:r>
              <a:rPr lang="pt-BR" sz="2400" b="1" dirty="0">
                <a:latin typeface="Arial" panose="020B0604020202020204" pitchFamily="34" charset="0"/>
                <a:cs typeface="Arial" panose="020B0604020202020204" pitchFamily="34" charset="0"/>
              </a:rPr>
              <a:t>Responsabilizações</a:t>
            </a:r>
          </a:p>
          <a:p>
            <a:pPr marL="0" indent="0">
              <a:buNone/>
            </a:pPr>
            <a:endParaRPr lang="pt-BR" sz="2400" b="1" dirty="0">
              <a:latin typeface="Arial" panose="020B0604020202020204" pitchFamily="34" charset="0"/>
              <a:cs typeface="Arial" panose="020B0604020202020204" pitchFamily="34" charset="0"/>
            </a:endParaRPr>
          </a:p>
          <a:p>
            <a:pPr algn="just" fontAlgn="base"/>
            <a:r>
              <a:rPr lang="pt-BR" sz="2400" dirty="0">
                <a:latin typeface="Arial" panose="020B0604020202020204" pitchFamily="34" charset="0"/>
                <a:cs typeface="Arial" panose="020B0604020202020204" pitchFamily="34" charset="0"/>
              </a:rPr>
              <a:t>	-O Servidor Público Federal, Estadual ou Municipal que comete algum ilícito administrativo poderá responder pelo ato nas instâncias civil, penal e administrativa, conforme preceitua o art. 121 da Lei nº 8.112/90. Essas responsabilidades possuem características próprias, sofrendo gradações de acordo com as situações que podem se apresentar como condutas irregulares ou ilícitas no exercício das atividades funcionais, possibilitando a aplicação de diferentes penalidades, que variam de instância para instância.</a:t>
            </a:r>
          </a:p>
          <a:p>
            <a:pPr algn="just" fontAlgn="base"/>
            <a:r>
              <a:rPr lang="pt-BR" sz="2400" dirty="0">
                <a:latin typeface="Arial" panose="020B0604020202020204" pitchFamily="34" charset="0"/>
                <a:cs typeface="Arial" panose="020B0604020202020204" pitchFamily="34" charset="0"/>
              </a:rPr>
              <a:t>           -Desta forma, o cometimento de condutas administrativas irregulares ou o descumprimento de deveres funcionais dão margem à responsabilidade administrativa, danos patrimoniais causados à Administração Pública ou a terceiros ensejam a responsabilidade civil e a prática de crimes e contravenções penais à responsabilização penal.</a:t>
            </a:r>
          </a:p>
        </p:txBody>
      </p:sp>
    </p:spTree>
    <p:extLst>
      <p:ext uri="{BB962C8B-B14F-4D97-AF65-F5344CB8AC3E}">
        <p14:creationId xmlns:p14="http://schemas.microsoft.com/office/powerpoint/2010/main" val="1752040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B39BCC4-E6C3-7242-4985-6EDCB647BF0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C4C39B9-2DD7-FD35-D473-FF5AB0795EAA}"/>
              </a:ext>
            </a:extLst>
          </p:cNvPr>
          <p:cNvSpPr>
            <a:spLocks noGrp="1"/>
          </p:cNvSpPr>
          <p:nvPr>
            <p:ph type="title"/>
          </p:nvPr>
        </p:nvSpPr>
        <p:spPr>
          <a:xfrm>
            <a:off x="-209356" y="715697"/>
            <a:ext cx="11195035" cy="997194"/>
          </a:xfrm>
        </p:spPr>
        <p:txBody>
          <a:bodyPr>
            <a:noAutofit/>
          </a:bodyPr>
          <a:lstStyle/>
          <a:p>
            <a:r>
              <a:rPr lang="pt-BR" sz="1400" b="1" dirty="0">
                <a:solidFill>
                  <a:srgbClr val="FF0000"/>
                </a:solidFill>
                <a:latin typeface="Arial" panose="020B0604020202020204" pitchFamily="34" charset="0"/>
                <a:cs typeface="Arial" panose="020B0604020202020204" pitchFamily="34" charset="0"/>
              </a:rPr>
              <a:t>                                                                                                                                                       INCORPORAÇÃO, AVALIAÇÃO E BAIXA</a:t>
            </a:r>
            <a:br>
              <a:rPr lang="pt-BR" sz="1400" b="1" dirty="0">
                <a:solidFill>
                  <a:srgbClr val="FF0000"/>
                </a:solidFill>
                <a:latin typeface="Arial" panose="020B0604020202020204" pitchFamily="34" charset="0"/>
                <a:cs typeface="Arial" panose="020B0604020202020204" pitchFamily="34" charset="0"/>
              </a:rPr>
            </a:br>
            <a:br>
              <a:rPr lang="pt-BR" sz="1400" b="1" dirty="0">
                <a:solidFill>
                  <a:srgbClr val="FF0000"/>
                </a:solidFill>
                <a:latin typeface="Arial" panose="020B0604020202020204" pitchFamily="34" charset="0"/>
                <a:cs typeface="Arial" panose="020B0604020202020204" pitchFamily="34" charset="0"/>
              </a:rPr>
            </a:br>
            <a:r>
              <a:rPr lang="pt-BR" sz="1800" b="1" dirty="0">
                <a:solidFill>
                  <a:srgbClr val="FF0000"/>
                </a:solidFill>
                <a:latin typeface="Arial" panose="020B0604020202020204" pitchFamily="34" charset="0"/>
                <a:cs typeface="Arial" panose="020B0604020202020204" pitchFamily="34" charset="0"/>
              </a:rPr>
              <a:t>          </a:t>
            </a:r>
            <a:endParaRPr lang="pt-BR" sz="2000" b="1"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C247B91B-28ED-DB13-7D56-40BC4A762FDE}"/>
              </a:ext>
            </a:extLst>
          </p:cNvPr>
          <p:cNvSpPr>
            <a:spLocks noGrp="1"/>
          </p:cNvSpPr>
          <p:nvPr>
            <p:ph idx="1"/>
          </p:nvPr>
        </p:nvSpPr>
        <p:spPr>
          <a:xfrm>
            <a:off x="1043189" y="1584100"/>
            <a:ext cx="10571169" cy="3528813"/>
          </a:xfrm>
        </p:spPr>
        <p:txBody>
          <a:bodyPr>
            <a:normAutofit/>
          </a:bodyPr>
          <a:lstStyle/>
          <a:p>
            <a:endParaRPr lang="pt-BR" b="1" dirty="0"/>
          </a:p>
          <a:p>
            <a:endParaRPr lang="pt-BR" dirty="0"/>
          </a:p>
        </p:txBody>
      </p:sp>
      <p:sp>
        <p:nvSpPr>
          <p:cNvPr id="4" name="Espaço Reservado para Rodapé 3">
            <a:extLst>
              <a:ext uri="{FF2B5EF4-FFF2-40B4-BE49-F238E27FC236}">
                <a16:creationId xmlns:a16="http://schemas.microsoft.com/office/drawing/2014/main" id="{E438B33C-1850-8A6D-69FA-09DFF6B40442}"/>
              </a:ext>
            </a:extLst>
          </p:cNvPr>
          <p:cNvSpPr>
            <a:spLocks noGrp="1"/>
          </p:cNvSpPr>
          <p:nvPr>
            <p:ph type="ftr" sz="quarter" idx="11"/>
          </p:nvPr>
        </p:nvSpPr>
        <p:spPr/>
        <p:txBody>
          <a:bodyPr/>
          <a:lstStyle/>
          <a:p>
            <a:r>
              <a:rPr lang="pt-BR"/>
              <a:t>UNYPÚBLICA UNYFLEX</a:t>
            </a:r>
          </a:p>
        </p:txBody>
      </p:sp>
      <p:sp>
        <p:nvSpPr>
          <p:cNvPr id="5" name="Espaço Reservado para Número de Slide 4">
            <a:extLst>
              <a:ext uri="{FF2B5EF4-FFF2-40B4-BE49-F238E27FC236}">
                <a16:creationId xmlns:a16="http://schemas.microsoft.com/office/drawing/2014/main" id="{6323201F-54BE-8904-11D1-A65BAA70B4EB}"/>
              </a:ext>
            </a:extLst>
          </p:cNvPr>
          <p:cNvSpPr>
            <a:spLocks noGrp="1"/>
          </p:cNvSpPr>
          <p:nvPr>
            <p:ph type="sldNum" sz="quarter" idx="12"/>
          </p:nvPr>
        </p:nvSpPr>
        <p:spPr/>
        <p:txBody>
          <a:bodyPr/>
          <a:lstStyle/>
          <a:p>
            <a:fld id="{F5EF8141-5781-4FD4-9552-C5D35CA5005E}" type="slidenum">
              <a:rPr lang="pt-BR" smtClean="0"/>
              <a:t>31</a:t>
            </a:fld>
            <a:endParaRPr lang="pt-BR"/>
          </a:p>
        </p:txBody>
      </p:sp>
      <p:sp>
        <p:nvSpPr>
          <p:cNvPr id="7" name="CaixaDeTexto 6">
            <a:extLst>
              <a:ext uri="{FF2B5EF4-FFF2-40B4-BE49-F238E27FC236}">
                <a16:creationId xmlns:a16="http://schemas.microsoft.com/office/drawing/2014/main" id="{FF4427A1-0AF2-8138-0B24-192445A66C2D}"/>
              </a:ext>
            </a:extLst>
          </p:cNvPr>
          <p:cNvSpPr txBox="1"/>
          <p:nvPr/>
        </p:nvSpPr>
        <p:spPr>
          <a:xfrm>
            <a:off x="669700" y="2574478"/>
            <a:ext cx="10944657" cy="2062103"/>
          </a:xfrm>
          <a:prstGeom prst="rect">
            <a:avLst/>
          </a:prstGeom>
          <a:noFill/>
        </p:spPr>
        <p:txBody>
          <a:bodyPr wrap="square">
            <a:spAutoFit/>
          </a:bodyPr>
          <a:lstStyle/>
          <a:p>
            <a:pPr marL="0" indent="0">
              <a:buNone/>
            </a:pPr>
            <a:r>
              <a:rPr lang="pt-BR" sz="3200" b="1" dirty="0">
                <a:latin typeface="Arial" panose="020B0604020202020204" pitchFamily="34" charset="0"/>
                <a:cs typeface="Arial" panose="020B0604020202020204" pitchFamily="34" charset="0"/>
              </a:rPr>
              <a:t>Responsabilizações</a:t>
            </a:r>
          </a:p>
          <a:p>
            <a:pPr marL="0" indent="0" algn="just">
              <a:buNone/>
            </a:pPr>
            <a:endParaRPr lang="pt-BR" sz="3200" dirty="0">
              <a:latin typeface="Arial" panose="020B0604020202020204" pitchFamily="34" charset="0"/>
              <a:cs typeface="Arial" panose="020B0604020202020204" pitchFamily="34" charset="0"/>
            </a:endParaRPr>
          </a:p>
          <a:p>
            <a:pPr marL="0" indent="0" algn="just">
              <a:buNone/>
            </a:pPr>
            <a:r>
              <a:rPr lang="pt-BR" sz="3200" dirty="0">
                <a:latin typeface="Arial" panose="020B0604020202020204" pitchFamily="34" charset="0"/>
                <a:cs typeface="Arial" panose="020B0604020202020204" pitchFamily="34" charset="0"/>
              </a:rPr>
              <a:t>	Levantadas através de Sindicâncias que resultam em Processo Administrativo Disciplinar.</a:t>
            </a:r>
          </a:p>
        </p:txBody>
      </p:sp>
    </p:spTree>
    <p:extLst>
      <p:ext uri="{BB962C8B-B14F-4D97-AF65-F5344CB8AC3E}">
        <p14:creationId xmlns:p14="http://schemas.microsoft.com/office/powerpoint/2010/main" val="4234604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3 -  Avaliação dos Bens Públicos     -  </a:t>
            </a:r>
            <a:r>
              <a:rPr lang="pt-BR" sz="2400" b="1" dirty="0">
                <a:latin typeface="Arial" panose="020B0604020202020204" pitchFamily="34" charset="0"/>
                <a:cs typeface="Arial" panose="020B0604020202020204" pitchFamily="34" charset="0"/>
              </a:rPr>
              <a:t>Regra Geral </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32</a:t>
            </a:fld>
            <a:endParaRPr lang="pt-BR"/>
          </a:p>
        </p:txBody>
      </p:sp>
      <p:sp>
        <p:nvSpPr>
          <p:cNvPr id="7" name="Retângulo 6"/>
          <p:cNvSpPr/>
          <p:nvPr/>
        </p:nvSpPr>
        <p:spPr>
          <a:xfrm>
            <a:off x="786892" y="2083017"/>
            <a:ext cx="10869769" cy="2246769"/>
          </a:xfrm>
          <a:prstGeom prst="rect">
            <a:avLst/>
          </a:prstGeom>
        </p:spPr>
        <p:txBody>
          <a:bodyPr wrap="square">
            <a:spAutoFit/>
          </a:bodyPr>
          <a:lstStyle/>
          <a:p>
            <a:pPr algn="just"/>
            <a:r>
              <a:rPr lang="pt-BR" sz="2400" dirty="0"/>
              <a:t>-</a:t>
            </a:r>
            <a:r>
              <a:rPr lang="pt-BR" sz="2800" dirty="0">
                <a:latin typeface="Arial" panose="020B0604020202020204" pitchFamily="34" charset="0"/>
                <a:cs typeface="Arial" panose="020B0604020202020204" pitchFamily="34" charset="0"/>
              </a:rPr>
              <a:t>Calculada sobre a classe de bens;</a:t>
            </a:r>
          </a:p>
          <a:p>
            <a:pPr algn="just"/>
            <a:r>
              <a:rPr lang="pt-BR" sz="2800" dirty="0">
                <a:latin typeface="Arial" panose="020B0604020202020204" pitchFamily="34" charset="0"/>
                <a:cs typeface="Arial" panose="020B0604020202020204" pitchFamily="34" charset="0"/>
              </a:rPr>
              <a:t>-Não se calcula anualmente;</a:t>
            </a:r>
          </a:p>
          <a:p>
            <a:pPr algn="just"/>
            <a:r>
              <a:rPr lang="pt-BR" sz="2800" dirty="0">
                <a:latin typeface="Arial" panose="020B0604020202020204" pitchFamily="34" charset="0"/>
                <a:cs typeface="Arial" panose="020B0604020202020204" pitchFamily="34" charset="0"/>
              </a:rPr>
              <a:t>-Bens móveis são reavaliados a cada 4 (quatro) anos e anualmente em casos de grande variação e</a:t>
            </a:r>
          </a:p>
          <a:p>
            <a:pPr algn="just"/>
            <a:r>
              <a:rPr lang="pt-BR" sz="2800" dirty="0">
                <a:latin typeface="Arial" panose="020B0604020202020204" pitchFamily="34" charset="0"/>
                <a:cs typeface="Arial" panose="020B0604020202020204" pitchFamily="34" charset="0"/>
              </a:rPr>
              <a:t>-Ao final da vida útil contábil, porém em condições de uso.</a:t>
            </a:r>
          </a:p>
        </p:txBody>
      </p:sp>
    </p:spTree>
    <p:extLst>
      <p:ext uri="{BB962C8B-B14F-4D97-AF65-F5344CB8AC3E}">
        <p14:creationId xmlns:p14="http://schemas.microsoft.com/office/powerpoint/2010/main" val="3421936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40157" y="708339"/>
            <a:ext cx="10506776" cy="270455"/>
          </a:xfrm>
        </p:spPr>
        <p:txBody>
          <a:bodyPr>
            <a:no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endParaRPr lang="pt-BR" sz="14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386366" y="978794"/>
            <a:ext cx="11449319" cy="5198169"/>
          </a:xfrm>
        </p:spPr>
        <p:txBody>
          <a:bodyPr>
            <a:normAutofit lnSpcReduction="10000"/>
          </a:bodyPr>
          <a:lstStyle/>
          <a:p>
            <a:pPr marL="0" indent="0">
              <a:lnSpc>
                <a:spcPct val="100000"/>
              </a:lnSpc>
              <a:spcBef>
                <a:spcPts val="0"/>
              </a:spcBef>
              <a:buNone/>
            </a:pPr>
            <a:r>
              <a:rPr lang="pt-BR" sz="2000" b="1" dirty="0">
                <a:latin typeface="Arial" panose="020B0604020202020204" pitchFamily="34" charset="0"/>
                <a:cs typeface="Arial" panose="020B0604020202020204" pitchFamily="34" charset="0"/>
              </a:rPr>
              <a:t>2 - Desincorporação: </a:t>
            </a:r>
          </a:p>
          <a:p>
            <a:pPr marL="0" indent="0">
              <a:lnSpc>
                <a:spcPct val="100000"/>
              </a:lnSpc>
              <a:spcBef>
                <a:spcPts val="0"/>
              </a:spcBef>
              <a:buNone/>
            </a:pPr>
            <a:r>
              <a:rPr lang="pt-BR" sz="2000" b="1" dirty="0">
                <a:latin typeface="Arial" panose="020B0604020202020204" pitchFamily="34" charset="0"/>
                <a:cs typeface="Arial" panose="020B0604020202020204" pitchFamily="34" charset="0"/>
              </a:rPr>
              <a:t>		</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1 – Perdas </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2 – Alienação Venda</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3 – Doações – Art. 15 Decreto 99.658/90</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4 – Transferências</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5 – Cessão</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6 – Permuta</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7 – </a:t>
            </a:r>
            <a:r>
              <a:rPr lang="pt-BR" sz="2000" dirty="0" err="1">
                <a:latin typeface="Arial" panose="020B0604020202020204" pitchFamily="34" charset="0"/>
                <a:cs typeface="Arial" panose="020B0604020202020204" pitchFamily="34" charset="0"/>
              </a:rPr>
              <a:t>Inservibilidade</a:t>
            </a:r>
            <a:r>
              <a:rPr lang="pt-BR" sz="2000" dirty="0">
                <a:latin typeface="Arial" panose="020B0604020202020204" pitchFamily="34" charset="0"/>
                <a:cs typeface="Arial" panose="020B0604020202020204" pitchFamily="34" charset="0"/>
              </a:rPr>
              <a:t>  - Ocioso – Perfeitas condições de uso e não sendo aproveitado</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 Recuperável – Quando a recuperação no máximo 50% do valor 					                   de mercado.</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-Antieconômico – quando a manutenção for onerosa ou rendimento                  					         precário	</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 Irrecuperável- quando não mais pode ser utilizado.</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8 – Canibalizaçao.		</a:t>
            </a:r>
          </a:p>
          <a:p>
            <a:pPr marL="0" indent="0">
              <a:lnSpc>
                <a:spcPct val="100000"/>
              </a:lnSpc>
              <a:spcBef>
                <a:spcPts val="0"/>
              </a:spcBef>
              <a:buNone/>
            </a:pPr>
            <a:r>
              <a:rPr lang="pt-BR" sz="2000" b="1" dirty="0">
                <a:latin typeface="Arial" panose="020B0604020202020204" pitchFamily="34" charset="0"/>
                <a:cs typeface="Arial" panose="020B0604020202020204" pitchFamily="34" charset="0"/>
              </a:rPr>
              <a:t>	</a:t>
            </a:r>
          </a:p>
          <a:p>
            <a:pPr algn="just">
              <a:lnSpc>
                <a:spcPct val="100000"/>
              </a:lnSpc>
              <a:spcBef>
                <a:spcPts val="0"/>
              </a:spcBef>
            </a:pPr>
            <a:endParaRPr lang="pt-BR" sz="2000" b="1" dirty="0">
              <a:latin typeface="Arial" panose="020B0604020202020204" pitchFamily="34" charset="0"/>
              <a:cs typeface="Arial" panose="020B0604020202020204" pitchFamily="34" charset="0"/>
            </a:endParaRPr>
          </a:p>
          <a:p>
            <a:pPr>
              <a:lnSpc>
                <a:spcPct val="100000"/>
              </a:lnSpc>
              <a:spcBef>
                <a:spcPts val="0"/>
              </a:spcBef>
            </a:pPr>
            <a:r>
              <a:rPr lang="pt-BR" sz="2000" dirty="0">
                <a:latin typeface="Arial" panose="020B0604020202020204" pitchFamily="34" charset="0"/>
                <a:cs typeface="Arial" panose="020B0604020202020204" pitchFamily="34" charset="0"/>
              </a:rPr>
              <a:t>        </a:t>
            </a: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33</a:t>
            </a:fld>
            <a:endParaRPr lang="pt-BR"/>
          </a:p>
        </p:txBody>
      </p:sp>
    </p:spTree>
    <p:extLst>
      <p:ext uri="{BB962C8B-B14F-4D97-AF65-F5344CB8AC3E}">
        <p14:creationId xmlns:p14="http://schemas.microsoft.com/office/powerpoint/2010/main" val="382182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861442" cy="528034"/>
          </a:xfrm>
        </p:spPr>
        <p:txBody>
          <a:bodyPr>
            <a:normAutofit fontScale="90000"/>
          </a:bodyPr>
          <a:lstStyle/>
          <a:p>
            <a:pPr algn="ctr"/>
            <a:r>
              <a:rPr lang="pt-BR" sz="2000" b="1" dirty="0">
                <a:solidFill>
                  <a:srgbClr val="FF0000"/>
                </a:solidFill>
                <a:latin typeface="Arial" panose="020B0604020202020204" pitchFamily="34" charset="0"/>
                <a:cs typeface="Arial" panose="020B0604020202020204" pitchFamily="34" charset="0"/>
              </a:rPr>
              <a:t>                                                         INCORPORAÇÃO, AVALIAÇÃO E BAIXA</a:t>
            </a:r>
            <a:br>
              <a:rPr lang="pt-BR" sz="2000" b="1" dirty="0">
                <a:latin typeface="Arial" panose="020B0604020202020204" pitchFamily="34" charset="0"/>
                <a:cs typeface="Arial" panose="020B0604020202020204" pitchFamily="34" charset="0"/>
              </a:rPr>
            </a:b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34096" y="1236373"/>
            <a:ext cx="10779617" cy="4940590"/>
          </a:xfrm>
        </p:spPr>
        <p:txBody>
          <a:bodyPr>
            <a:normAutofit/>
          </a:bodyPr>
          <a:lstStyle/>
          <a:p>
            <a:pPr marL="0" indent="0">
              <a:buNone/>
            </a:pPr>
            <a:r>
              <a:rPr lang="pt-BR" b="1" dirty="0">
                <a:latin typeface="Arial" panose="020B0604020202020204" pitchFamily="34" charset="0"/>
                <a:cs typeface="Arial" panose="020B0604020202020204" pitchFamily="34" charset="0"/>
              </a:rPr>
              <a:t>         Descarga de Material de consumo</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1- Pelo atendimento às requisições internas;</a:t>
            </a:r>
          </a:p>
          <a:p>
            <a:pPr marL="0" indent="0" algn="just">
              <a:buNone/>
            </a:pPr>
            <a:r>
              <a:rPr lang="pt-BR" dirty="0">
                <a:latin typeface="Arial" panose="020B0604020202020204" pitchFamily="34" charset="0"/>
                <a:cs typeface="Arial" panose="020B0604020202020204" pitchFamily="34" charset="0"/>
              </a:rPr>
              <a:t>	2- Pelas perdas em geral (perda de validade, furto, enchentes, incêndios, quebra de vidraria, danificação por ácidos e por animais, evaporação de combustíveis ou outro tipo de material congênere, inutilização, abandono, etc.)</a:t>
            </a:r>
          </a:p>
          <a:p>
            <a:pPr marL="0" indent="0" algn="just">
              <a:buNone/>
            </a:pPr>
            <a:r>
              <a:rPr lang="pt-BR" dirty="0">
                <a:latin typeface="Arial" panose="020B0604020202020204" pitchFamily="34" charset="0"/>
                <a:cs typeface="Arial" panose="020B0604020202020204" pitchFamily="34" charset="0"/>
              </a:rPr>
              <a:t>	3- Pela doação, que é uma forma de alienação, à vista do termo de doação;</a:t>
            </a:r>
          </a:p>
          <a:p>
            <a:endParaRPr lang="pt-BR" dirty="0"/>
          </a:p>
        </p:txBody>
      </p:sp>
      <p:sp>
        <p:nvSpPr>
          <p:cNvPr id="4" name="Espaço Reservado para Rodapé 3"/>
          <p:cNvSpPr>
            <a:spLocks noGrp="1"/>
          </p:cNvSpPr>
          <p:nvPr>
            <p:ph type="ftr" sz="quarter" idx="11"/>
          </p:nvPr>
        </p:nvSpPr>
        <p:spPr>
          <a:xfrm>
            <a:off x="0" y="6538913"/>
            <a:ext cx="4114800" cy="319088"/>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34</a:t>
            </a:fld>
            <a:endParaRPr lang="pt-BR"/>
          </a:p>
        </p:txBody>
      </p:sp>
    </p:spTree>
    <p:extLst>
      <p:ext uri="{BB962C8B-B14F-4D97-AF65-F5344CB8AC3E}">
        <p14:creationId xmlns:p14="http://schemas.microsoft.com/office/powerpoint/2010/main" val="2861087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629623"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386366" y="1236373"/>
            <a:ext cx="11114468" cy="4940590"/>
          </a:xfrm>
        </p:spPr>
        <p:txBody>
          <a:bodyPr>
            <a:normAutofit/>
          </a:bodyPr>
          <a:lstStyle/>
          <a:p>
            <a:pPr marL="0" indent="0">
              <a:buNone/>
            </a:pPr>
            <a:r>
              <a:rPr lang="pt-BR" b="1" dirty="0">
                <a:latin typeface="Arial" panose="020B0604020202020204" pitchFamily="34" charset="0"/>
                <a:cs typeface="Arial" panose="020B0604020202020204" pitchFamily="34" charset="0"/>
              </a:rPr>
              <a:t>    Descarga de Material de consumo</a:t>
            </a:r>
          </a:p>
          <a:p>
            <a:pPr marL="0" indent="0">
              <a:buNone/>
            </a:pPr>
            <a:endParaRPr lang="pt-BR" b="1" dirty="0">
              <a:latin typeface="Arial" panose="020B0604020202020204" pitchFamily="34" charset="0"/>
              <a:cs typeface="Arial" panose="020B0604020202020204" pitchFamily="34" charset="0"/>
            </a:endParaRPr>
          </a:p>
          <a:p>
            <a:pPr marL="457200" lvl="1" indent="0" algn="just">
              <a:buNone/>
            </a:pPr>
            <a:r>
              <a:rPr lang="pt-BR" sz="2800" dirty="0">
                <a:latin typeface="Arial" panose="020B0604020202020204" pitchFamily="34" charset="0"/>
                <a:cs typeface="Arial" panose="020B0604020202020204" pitchFamily="34" charset="0"/>
              </a:rPr>
              <a:t>4- Pelas alienações por venda, à vista do relatório da Comissão de Alienação Constante de Processo;</a:t>
            </a:r>
          </a:p>
          <a:p>
            <a:pPr marL="457200" lvl="1" indent="0" algn="just">
              <a:buNone/>
            </a:pPr>
            <a:r>
              <a:rPr lang="pt-BR" sz="2800" dirty="0">
                <a:latin typeface="Arial" panose="020B0604020202020204" pitchFamily="34" charset="0"/>
                <a:cs typeface="Arial" panose="020B0604020202020204" pitchFamily="34" charset="0"/>
              </a:rPr>
              <a:t>5- Pelas quebras de estoque ocorridas por ocasião das conferências periódicas do material ou da elaboração do Inventário Final;</a:t>
            </a:r>
          </a:p>
          <a:p>
            <a:pPr marL="457200" lvl="1" indent="0" algn="just">
              <a:buNone/>
            </a:pPr>
            <a:r>
              <a:rPr lang="pt-BR" sz="2800" dirty="0">
                <a:latin typeface="Arial" panose="020B0604020202020204" pitchFamily="34" charset="0"/>
                <a:cs typeface="Arial" panose="020B0604020202020204" pitchFamily="34" charset="0"/>
              </a:rPr>
              <a:t>6- Pelos arredondamentos para menos, ocorridos em decorrência da utilização de mais de 2 (dois) dígitos no valor da compra, ou por resíduos ocasionados pelas saídas. 4.320/64. </a:t>
            </a:r>
          </a:p>
          <a:p>
            <a:pPr marL="0" indent="0" algn="just">
              <a:buNone/>
            </a:pPr>
            <a:endParaRPr lang="pt-BR" dirty="0">
              <a:latin typeface="Arial" panose="020B0604020202020204" pitchFamily="34" charset="0"/>
              <a:cs typeface="Arial" panose="020B0604020202020204" pitchFamily="34" charset="0"/>
            </a:endParaRPr>
          </a:p>
          <a:p>
            <a:endParaRPr lang="pt-BR" dirty="0"/>
          </a:p>
        </p:txBody>
      </p:sp>
      <p:sp>
        <p:nvSpPr>
          <p:cNvPr id="4" name="Espaço Reservado para Rodapé 3"/>
          <p:cNvSpPr>
            <a:spLocks noGrp="1"/>
          </p:cNvSpPr>
          <p:nvPr>
            <p:ph type="ftr" sz="quarter" idx="11"/>
          </p:nvPr>
        </p:nvSpPr>
        <p:spPr>
          <a:xfrm>
            <a:off x="0" y="6509353"/>
            <a:ext cx="4114800" cy="348647"/>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35</a:t>
            </a:fld>
            <a:endParaRPr lang="pt-BR"/>
          </a:p>
        </p:txBody>
      </p:sp>
    </p:spTree>
    <p:extLst>
      <p:ext uri="{BB962C8B-B14F-4D97-AF65-F5344CB8AC3E}">
        <p14:creationId xmlns:p14="http://schemas.microsoft.com/office/powerpoint/2010/main" val="3783841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694017"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592428" y="1236373"/>
            <a:ext cx="11294772" cy="4940590"/>
          </a:xfrm>
        </p:spPr>
        <p:txBody>
          <a:bodyPr>
            <a:normAutofit/>
          </a:bodyPr>
          <a:lstStyle/>
          <a:p>
            <a:pPr marL="0" indent="0">
              <a:buNone/>
            </a:pPr>
            <a:r>
              <a:rPr lang="pt-BR" b="1" dirty="0">
                <a:latin typeface="Arial" panose="020B0604020202020204" pitchFamily="34" charset="0"/>
                <a:cs typeface="Arial" panose="020B0604020202020204" pitchFamily="34" charset="0"/>
              </a:rPr>
              <a:t>         Descarga de Material de consumo</a:t>
            </a:r>
          </a:p>
          <a:p>
            <a:pPr algn="just"/>
            <a:endParaRPr lang="pt-BR"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7- Pelas devoluções ao fornecedor, quando a compra tiver ocorrido em exercícios anteriores, em virtude de divergência entre o material recebido e  aceito e a nota de empenho. (amostragem) IN/SEDAP/205/88 – letra I – item 4.1.</a:t>
            </a:r>
          </a:p>
          <a:p>
            <a:pPr marL="0" indent="0" algn="just">
              <a:buNone/>
            </a:pPr>
            <a:r>
              <a:rPr lang="pt-BR" dirty="0">
                <a:latin typeface="Arial" panose="020B0604020202020204" pitchFamily="34" charset="0"/>
                <a:cs typeface="Arial" panose="020B0604020202020204" pitchFamily="34" charset="0"/>
              </a:rPr>
              <a:t>	8- Pelas saídas do almoxarifado para pesquisa;</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p>
        </p:txBody>
      </p:sp>
      <p:sp>
        <p:nvSpPr>
          <p:cNvPr id="4" name="Espaço Reservado para Rodapé 3"/>
          <p:cNvSpPr>
            <a:spLocks noGrp="1"/>
          </p:cNvSpPr>
          <p:nvPr>
            <p:ph type="ftr" sz="quarter" idx="11"/>
          </p:nvPr>
        </p:nvSpPr>
        <p:spPr>
          <a:xfrm>
            <a:off x="0" y="6586180"/>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36</a:t>
            </a:fld>
            <a:endParaRPr lang="pt-BR"/>
          </a:p>
        </p:txBody>
      </p:sp>
    </p:spTree>
    <p:extLst>
      <p:ext uri="{BB962C8B-B14F-4D97-AF65-F5344CB8AC3E}">
        <p14:creationId xmlns:p14="http://schemas.microsoft.com/office/powerpoint/2010/main" val="384036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353800" cy="348647"/>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0" y="1236373"/>
            <a:ext cx="11446933" cy="4940590"/>
          </a:xfrm>
        </p:spPr>
        <p:txBody>
          <a:bodyPr>
            <a:normAutofit/>
          </a:bodyPr>
          <a:lstStyle/>
          <a:p>
            <a:pPr marL="0" indent="0">
              <a:buNone/>
            </a:pPr>
            <a:r>
              <a:rPr lang="pt-BR" b="1" dirty="0">
                <a:latin typeface="Arial" panose="020B0604020202020204" pitchFamily="34" charset="0"/>
                <a:cs typeface="Arial" panose="020B0604020202020204" pitchFamily="34" charset="0"/>
              </a:rPr>
              <a:t>         Descarga de Material Permanente</a:t>
            </a:r>
          </a:p>
          <a:p>
            <a:pPr algn="just"/>
            <a:endParaRPr lang="pt-BR"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1- Pelas perdas </a:t>
            </a:r>
            <a:r>
              <a:rPr lang="pt-BR" dirty="0">
                <a:latin typeface="Arial" panose="020B0604020202020204" pitchFamily="34" charset="0"/>
                <a:cs typeface="Arial" panose="020B0604020202020204" pitchFamily="34" charset="0"/>
              </a:rPr>
              <a:t>em geral (furtos ou roubos, incêndios, enchentes, colisão de veículos, má utilização de equipamentos, inutilização, abandono, etc.).</a:t>
            </a:r>
          </a:p>
          <a:p>
            <a:pPr marL="0" indent="0" algn="just">
              <a:buNone/>
            </a:pPr>
            <a:r>
              <a:rPr lang="pt-BR" b="1" dirty="0">
                <a:latin typeface="Arial" panose="020B0604020202020204" pitchFamily="34" charset="0"/>
                <a:cs typeface="Arial" panose="020B0604020202020204" pitchFamily="34" charset="0"/>
              </a:rPr>
              <a:t>	2- Pela alienação (venda) </a:t>
            </a:r>
            <a:r>
              <a:rPr lang="pt-BR" dirty="0">
                <a:latin typeface="Arial" panose="020B0604020202020204" pitchFamily="34" charset="0"/>
                <a:cs typeface="Arial" panose="020B0604020202020204" pitchFamily="34" charset="0"/>
              </a:rPr>
              <a:t>do material, cujo valor deve ser aquele reavaliado durante a fase de alienação, devendo-se observar o disposto nos Art. 7º a 14 do Decreto nº 99.658/90.</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p>
        </p:txBody>
      </p:sp>
      <p:sp>
        <p:nvSpPr>
          <p:cNvPr id="4" name="Espaço Reservado para Rodapé 3"/>
          <p:cNvSpPr>
            <a:spLocks noGrp="1"/>
          </p:cNvSpPr>
          <p:nvPr>
            <p:ph type="ftr" sz="quarter" idx="11"/>
          </p:nvPr>
        </p:nvSpPr>
        <p:spPr>
          <a:xfrm>
            <a:off x="0" y="6575917"/>
            <a:ext cx="4114800" cy="224754"/>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37</a:t>
            </a:fld>
            <a:endParaRPr lang="pt-BR"/>
          </a:p>
        </p:txBody>
      </p:sp>
    </p:spTree>
    <p:extLst>
      <p:ext uri="{BB962C8B-B14F-4D97-AF65-F5344CB8AC3E}">
        <p14:creationId xmlns:p14="http://schemas.microsoft.com/office/powerpoint/2010/main" val="1255075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565228" cy="348647"/>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0" y="1236373"/>
            <a:ext cx="11404403" cy="4940590"/>
          </a:xfrm>
        </p:spPr>
        <p:txBody>
          <a:bodyPr>
            <a:normAutofit/>
          </a:bodyPr>
          <a:lstStyle/>
          <a:p>
            <a:pPr marL="0" indent="0">
              <a:buNone/>
            </a:pPr>
            <a:r>
              <a:rPr lang="pt-BR" b="1" dirty="0">
                <a:latin typeface="Arial" panose="020B0604020202020204" pitchFamily="34" charset="0"/>
                <a:cs typeface="Arial" panose="020B0604020202020204" pitchFamily="34" charset="0"/>
              </a:rPr>
              <a:t>                  Descarga de Material Permanente</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r>
              <a:rPr lang="pt-BR" b="1" dirty="0">
                <a:latin typeface="Arial" panose="020B0604020202020204" pitchFamily="34" charset="0"/>
                <a:cs typeface="Arial" panose="020B0604020202020204" pitchFamily="34" charset="0"/>
              </a:rPr>
              <a:t>		3- Pelas doações, </a:t>
            </a:r>
            <a:r>
              <a:rPr lang="pt-BR" dirty="0">
                <a:latin typeface="Arial" panose="020B0604020202020204" pitchFamily="34" charset="0"/>
                <a:cs typeface="Arial" panose="020B0604020202020204" pitchFamily="34" charset="0"/>
              </a:rPr>
              <a:t>que também é uma forma de alienação, à vista do termo de doação, ou, termo de convênio, quando for o caso em que os bens, ao final da sai execução, revertam para o órgão executor.</a:t>
            </a:r>
          </a:p>
          <a:p>
            <a:pPr marL="0" indent="0" algn="just">
              <a:buNone/>
            </a:pPr>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a:xfrm>
            <a:off x="0" y="6538912"/>
            <a:ext cx="4114800" cy="365125"/>
          </a:xfrm>
        </p:spPr>
        <p:txBody>
          <a:bodyPr/>
          <a:lstStyle/>
          <a:p>
            <a:r>
              <a:rPr lang="pt-BR"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38</a:t>
            </a:fld>
            <a:endParaRPr lang="pt-BR"/>
          </a:p>
        </p:txBody>
      </p:sp>
    </p:spTree>
    <p:extLst>
      <p:ext uri="{BB962C8B-B14F-4D97-AF65-F5344CB8AC3E}">
        <p14:creationId xmlns:p14="http://schemas.microsoft.com/office/powerpoint/2010/main" val="572286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353800"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579549" y="1236373"/>
            <a:ext cx="10867384" cy="4940590"/>
          </a:xfrm>
        </p:spPr>
        <p:txBody>
          <a:bodyPr>
            <a:normAutofit/>
          </a:bodyPr>
          <a:lstStyle/>
          <a:p>
            <a:pPr marL="0" indent="0">
              <a:buNone/>
            </a:pPr>
            <a:r>
              <a:rPr lang="pt-BR" b="1" dirty="0">
                <a:latin typeface="Arial" panose="020B0604020202020204" pitchFamily="34" charset="0"/>
                <a:cs typeface="Arial" panose="020B0604020202020204" pitchFamily="34" charset="0"/>
              </a:rPr>
              <a:t>Descarga de Material Permanente</a:t>
            </a:r>
          </a:p>
          <a:p>
            <a:pPr algn="just"/>
            <a:endParaRPr lang="pt-BR" dirty="0">
              <a:latin typeface="Arial" panose="020B0604020202020204" pitchFamily="34" charset="0"/>
              <a:cs typeface="Arial" panose="020B0604020202020204" pitchFamily="34" charset="0"/>
            </a:endParaRPr>
          </a:p>
          <a:p>
            <a:pPr marL="0" indent="0" algn="just">
              <a:buNone/>
            </a:pPr>
            <a:r>
              <a:rPr lang="pt-BR" b="1" dirty="0">
                <a:latin typeface="Arial" panose="020B0604020202020204" pitchFamily="34" charset="0"/>
                <a:cs typeface="Arial" panose="020B0604020202020204" pitchFamily="34" charset="0"/>
              </a:rPr>
              <a:t>Observação:</a:t>
            </a:r>
          </a:p>
          <a:p>
            <a:pPr marL="0" indent="0" algn="just">
              <a:buNone/>
            </a:pPr>
            <a:r>
              <a:rPr lang="pt-BR" b="1"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Para se desencadear um processo de </a:t>
            </a:r>
            <a:r>
              <a:rPr lang="pt-BR" b="1" dirty="0">
                <a:latin typeface="Arial" panose="020B0604020202020204" pitchFamily="34" charset="0"/>
                <a:cs typeface="Arial" panose="020B0604020202020204" pitchFamily="34" charset="0"/>
              </a:rPr>
              <a:t>doação,</a:t>
            </a:r>
            <a:r>
              <a:rPr lang="pt-BR" dirty="0">
                <a:latin typeface="Arial" panose="020B0604020202020204" pitchFamily="34" charset="0"/>
                <a:cs typeface="Arial" panose="020B0604020202020204" pitchFamily="34" charset="0"/>
              </a:rPr>
              <a:t> o Administrador deve, ainda, observar o disposto no Art.15 do Decreto 99.658/90, onde são definidas as destinações do material classificado como: OCIOSO ou RECUPERÁVEL;             ANTIECONÔMICO; IRRECUPERÁVEL ou ADQUIRIDO COM RECURSOS DE CONVÊNIOS.</a:t>
            </a:r>
          </a:p>
          <a:p>
            <a:pPr algn="just"/>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39</a:t>
            </a:fld>
            <a:endParaRPr lang="pt-BR"/>
          </a:p>
        </p:txBody>
      </p:sp>
    </p:spTree>
    <p:extLst>
      <p:ext uri="{BB962C8B-B14F-4D97-AF65-F5344CB8AC3E}">
        <p14:creationId xmlns:p14="http://schemas.microsoft.com/office/powerpoint/2010/main" val="327121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04333" y="1306335"/>
            <a:ext cx="10515600" cy="4351338"/>
          </a:xfrm>
        </p:spPr>
        <p:txBody>
          <a:bodyPr/>
          <a:lstStyle/>
          <a:p>
            <a:pPr marL="0" indent="0" algn="ctr">
              <a:buFont typeface="Arial" charset="0"/>
              <a:buNone/>
              <a:defRPr/>
            </a:pPr>
            <a:endParaRPr lang="pt-BR" altLang="pt-B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Font typeface="Arial" charset="0"/>
              <a:buNone/>
              <a:defRPr/>
            </a:pPr>
            <a:endParaRPr lang="pt-BR" altLang="pt-B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5" descr="C:\Users\Uni\Desktop\Instru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Rodapé 1"/>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a:t>
            </a:fld>
            <a:endParaRPr lang="pt-BR"/>
          </a:p>
        </p:txBody>
      </p:sp>
      <p:sp>
        <p:nvSpPr>
          <p:cNvPr id="6" name="Retângulo 5"/>
          <p:cNvSpPr/>
          <p:nvPr/>
        </p:nvSpPr>
        <p:spPr>
          <a:xfrm>
            <a:off x="3444950" y="3968845"/>
            <a:ext cx="8484781" cy="923330"/>
          </a:xfrm>
          <a:prstGeom prst="rect">
            <a:avLst/>
          </a:prstGeom>
        </p:spPr>
        <p:txBody>
          <a:bodyPr wrap="square">
            <a:spAutoFit/>
          </a:bodyPr>
          <a:lstStyle/>
          <a:p>
            <a:pPr>
              <a:spcBef>
                <a:spcPct val="0"/>
              </a:spcBef>
            </a:pPr>
            <a:r>
              <a:rPr lang="pt-BR" sz="5400" b="1" dirty="0">
                <a:solidFill>
                  <a:schemeClr val="bg1"/>
                </a:solidFill>
                <a:latin typeface="Arial Black" panose="020B0A04020102020204" pitchFamily="34" charset="0"/>
              </a:rPr>
              <a:t>Valdir Miranda Pinto.</a:t>
            </a:r>
          </a:p>
        </p:txBody>
      </p:sp>
    </p:spTree>
    <p:extLst>
      <p:ext uri="{BB962C8B-B14F-4D97-AF65-F5344CB8AC3E}">
        <p14:creationId xmlns:p14="http://schemas.microsoft.com/office/powerpoint/2010/main" val="2518217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539470" cy="386365"/>
          </a:xfrm>
        </p:spPr>
        <p:txBody>
          <a:bodyPr>
            <a:norm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0" y="1236373"/>
            <a:ext cx="11446933" cy="5485102"/>
          </a:xfrm>
        </p:spPr>
        <p:txBody>
          <a:bodyPr>
            <a:normAutofit/>
          </a:bodyPr>
          <a:lstStyle/>
          <a:p>
            <a:pPr marL="0" indent="0">
              <a:buNone/>
            </a:pPr>
            <a:r>
              <a:rPr lang="pt-BR" b="1" dirty="0">
                <a:latin typeface="Arial" panose="020B0604020202020204" pitchFamily="34" charset="0"/>
                <a:cs typeface="Arial" panose="020B0604020202020204" pitchFamily="34" charset="0"/>
              </a:rPr>
              <a:t>          Descarga de Material Permanente</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b="1" dirty="0">
                <a:latin typeface="Arial" panose="020B0604020202020204" pitchFamily="34" charset="0"/>
                <a:cs typeface="Arial" panose="020B0604020202020204" pitchFamily="34" charset="0"/>
              </a:rPr>
              <a:t>	4 - Pelas transferências </a:t>
            </a:r>
            <a:r>
              <a:rPr lang="pt-BR" dirty="0">
                <a:latin typeface="Arial" panose="020B0604020202020204" pitchFamily="34" charset="0"/>
                <a:cs typeface="Arial" panose="020B0604020202020204" pitchFamily="34" charset="0"/>
              </a:rPr>
              <a:t>de bens permanentes à outras unidades Gestoras integrantes do mesmo órgão ou entidades, a vista da Nota de transferência ou termo de transferência, devendo-se atentar para os seguintes detalhes:</a:t>
            </a:r>
          </a:p>
          <a:p>
            <a:pPr marL="0" indent="0" algn="just">
              <a:buNone/>
            </a:pPr>
            <a:r>
              <a:rPr lang="pt-BR" dirty="0">
                <a:latin typeface="Arial" panose="020B0604020202020204" pitchFamily="34" charset="0"/>
                <a:cs typeface="Arial" panose="020B0604020202020204" pitchFamily="34" charset="0"/>
              </a:rPr>
              <a:t>	a) Nenhum equipamento ou material </a:t>
            </a:r>
            <a:r>
              <a:rPr lang="pt-BR" b="1" dirty="0">
                <a:latin typeface="Arial" panose="020B0604020202020204" pitchFamily="34" charset="0"/>
                <a:cs typeface="Arial" panose="020B0604020202020204" pitchFamily="34" charset="0"/>
              </a:rPr>
              <a:t>permanente</a:t>
            </a:r>
            <a:r>
              <a:rPr lang="pt-BR" dirty="0">
                <a:latin typeface="Arial" panose="020B0604020202020204" pitchFamily="34" charset="0"/>
                <a:cs typeface="Arial" panose="020B0604020202020204" pitchFamily="34" charset="0"/>
              </a:rPr>
              <a:t> poderá ser movimentado, ainda que, sob responsabilidade do mesmo consignatário, sem prévia ciência do departamento de Administração ou da unidade equivalente, cujo interveniente é o encarregado do Patrimônio.</a:t>
            </a:r>
          </a:p>
          <a:p>
            <a:pPr algn="just"/>
            <a:endParaRPr lang="pt-BR" dirty="0">
              <a:latin typeface="Arial" panose="020B0604020202020204" pitchFamily="34" charset="0"/>
              <a:cs typeface="Arial" panose="020B0604020202020204" pitchFamily="34" charset="0"/>
            </a:endParaRPr>
          </a:p>
          <a:p>
            <a:pPr algn="just"/>
            <a:endParaRPr lang="pt-BR"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40</a:t>
            </a:fld>
            <a:endParaRPr lang="pt-BR"/>
          </a:p>
        </p:txBody>
      </p:sp>
    </p:spTree>
    <p:extLst>
      <p:ext uri="{BB962C8B-B14F-4D97-AF65-F5344CB8AC3E}">
        <p14:creationId xmlns:p14="http://schemas.microsoft.com/office/powerpoint/2010/main" val="2885035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446933" cy="528034"/>
          </a:xfrm>
        </p:spPr>
        <p:txBody>
          <a:bodyPr>
            <a:norm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0" y="1236373"/>
            <a:ext cx="11446933" cy="4940590"/>
          </a:xfrm>
        </p:spPr>
        <p:txBody>
          <a:bodyPr>
            <a:normAutofit/>
          </a:bodyPr>
          <a:lstStyle/>
          <a:p>
            <a:pPr marL="0" indent="0">
              <a:buNone/>
            </a:pPr>
            <a:r>
              <a:rPr lang="pt-BR" b="1" dirty="0">
                <a:latin typeface="Arial" panose="020B0604020202020204" pitchFamily="34" charset="0"/>
                <a:cs typeface="Arial" panose="020B0604020202020204" pitchFamily="34" charset="0"/>
              </a:rPr>
              <a:t>         Descarga de Material Permanente</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r>
              <a:rPr lang="pt-BR" b="1" dirty="0"/>
              <a:t>	</a:t>
            </a:r>
            <a:r>
              <a:rPr lang="pt-BR" b="1" dirty="0">
                <a:latin typeface="Arial" panose="020B0604020202020204" pitchFamily="34" charset="0"/>
                <a:cs typeface="Arial" panose="020B0604020202020204" pitchFamily="34" charset="0"/>
              </a:rPr>
              <a:t>5 - Pela Cessão </a:t>
            </a:r>
            <a:r>
              <a:rPr lang="pt-BR" dirty="0">
                <a:latin typeface="Arial" panose="020B0604020202020204" pitchFamily="34" charset="0"/>
                <a:cs typeface="Arial" panose="020B0604020202020204" pitchFamily="34" charset="0"/>
              </a:rPr>
              <a:t>de material </a:t>
            </a:r>
            <a:r>
              <a:rPr lang="pt-BR" b="1" dirty="0">
                <a:latin typeface="Arial" panose="020B0604020202020204" pitchFamily="34" charset="0"/>
                <a:cs typeface="Arial" panose="020B0604020202020204" pitchFamily="34" charset="0"/>
              </a:rPr>
              <a:t>permanente</a:t>
            </a:r>
            <a:r>
              <a:rPr lang="pt-BR" dirty="0">
                <a:latin typeface="Arial" panose="020B0604020202020204" pitchFamily="34" charset="0"/>
                <a:cs typeface="Arial" panose="020B0604020202020204" pitchFamily="34" charset="0"/>
              </a:rPr>
              <a:t>, que é a transferência de responsabilidade à outra unidade gestora de órgão diferente, a vista do termo de cessão.</a:t>
            </a:r>
          </a:p>
          <a:p>
            <a:pPr marL="0" indent="0" algn="just">
              <a:buNone/>
            </a:pPr>
            <a:r>
              <a:rPr lang="pt-BR" b="1" dirty="0">
                <a:latin typeface="Arial" panose="020B0604020202020204" pitchFamily="34" charset="0"/>
                <a:cs typeface="Arial" panose="020B0604020202020204" pitchFamily="34" charset="0"/>
              </a:rPr>
              <a:t>	6 - Pela Permuta </a:t>
            </a:r>
            <a:r>
              <a:rPr lang="pt-BR" dirty="0">
                <a:latin typeface="Arial" panose="020B0604020202020204" pitchFamily="34" charset="0"/>
                <a:cs typeface="Arial" panose="020B0604020202020204" pitchFamily="34" charset="0"/>
              </a:rPr>
              <a:t>de bens </a:t>
            </a:r>
            <a:r>
              <a:rPr lang="pt-BR" b="1" dirty="0">
                <a:latin typeface="Arial" panose="020B0604020202020204" pitchFamily="34" charset="0"/>
                <a:cs typeface="Arial" panose="020B0604020202020204" pitchFamily="34" charset="0"/>
              </a:rPr>
              <a:t>permanentes, </a:t>
            </a:r>
            <a:r>
              <a:rPr lang="pt-BR" dirty="0">
                <a:latin typeface="Arial" panose="020B0604020202020204" pitchFamily="34" charset="0"/>
                <a:cs typeface="Arial" panose="020B0604020202020204" pitchFamily="34" charset="0"/>
              </a:rPr>
              <a:t> que é uma forma de alienação, mediante despacho exarado em processo pela autoridade competente, devendo-se observar os seguintes fatos:</a:t>
            </a:r>
          </a:p>
          <a:p>
            <a:pPr marL="0" indent="0" algn="just">
              <a:buNone/>
            </a:pPr>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a:xfrm>
            <a:off x="123423" y="6538912"/>
            <a:ext cx="4114800" cy="211875"/>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41</a:t>
            </a:fld>
            <a:endParaRPr lang="pt-BR"/>
          </a:p>
        </p:txBody>
      </p:sp>
    </p:spTree>
    <p:extLst>
      <p:ext uri="{BB962C8B-B14F-4D97-AF65-F5344CB8AC3E}">
        <p14:creationId xmlns:p14="http://schemas.microsoft.com/office/powerpoint/2010/main" val="19741350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446933"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283335" y="1236373"/>
            <a:ext cx="11163598" cy="4940590"/>
          </a:xfrm>
        </p:spPr>
        <p:txBody>
          <a:bodyPr>
            <a:normAutofit/>
          </a:bodyPr>
          <a:lstStyle/>
          <a:p>
            <a:pPr marL="0" indent="0">
              <a:buNone/>
            </a:pPr>
            <a:r>
              <a:rPr lang="pt-BR" b="1" dirty="0">
                <a:latin typeface="Arial" panose="020B0604020202020204" pitchFamily="34" charset="0"/>
                <a:cs typeface="Arial" panose="020B0604020202020204" pitchFamily="34" charset="0"/>
              </a:rPr>
              <a:t>          Descarga de Material Permanente</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b="1" dirty="0">
                <a:latin typeface="Arial" panose="020B0604020202020204" pitchFamily="34" charset="0"/>
                <a:cs typeface="Arial" panose="020B0604020202020204" pitchFamily="34" charset="0"/>
              </a:rPr>
              <a:t>	a) </a:t>
            </a:r>
            <a:r>
              <a:rPr lang="pt-BR" dirty="0">
                <a:latin typeface="Arial" panose="020B0604020202020204" pitchFamily="34" charset="0"/>
                <a:cs typeface="Arial" panose="020B0604020202020204" pitchFamily="34" charset="0"/>
              </a:rPr>
              <a:t>A permuta com particulares poderá ser realizada sem limitação de valor, desde que as avaliações dos lotes sejam coincidentes e haja interesse público.</a:t>
            </a:r>
          </a:p>
          <a:p>
            <a:pPr marL="0" indent="0" algn="just">
              <a:buNone/>
            </a:pPr>
            <a:r>
              <a:rPr lang="pt-BR" b="1" dirty="0">
                <a:latin typeface="Arial" panose="020B0604020202020204" pitchFamily="34" charset="0"/>
                <a:cs typeface="Arial" panose="020B0604020202020204" pitchFamily="34" charset="0"/>
              </a:rPr>
              <a:t>	b) </a:t>
            </a:r>
            <a:r>
              <a:rPr lang="pt-BR" dirty="0">
                <a:latin typeface="Arial" panose="020B0604020202020204" pitchFamily="34" charset="0"/>
                <a:cs typeface="Arial" panose="020B0604020202020204" pitchFamily="34" charset="0"/>
              </a:rPr>
              <a:t>No interesse público devidamente justificado pela autoridade competente, o material disponível a ser permutado poderá entrar como parte do pagamento de outro a ser adquirido, condição que deverá constar do edital de licitação ou do convite.</a:t>
            </a:r>
          </a:p>
          <a:p>
            <a:pPr marL="0" indent="0" algn="just">
              <a:buNone/>
            </a:pPr>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42</a:t>
            </a:fld>
            <a:endParaRPr lang="pt-BR"/>
          </a:p>
        </p:txBody>
      </p:sp>
    </p:spTree>
    <p:extLst>
      <p:ext uri="{BB962C8B-B14F-4D97-AF65-F5344CB8AC3E}">
        <p14:creationId xmlns:p14="http://schemas.microsoft.com/office/powerpoint/2010/main" val="2632581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446933"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504497" y="1236373"/>
            <a:ext cx="10942436" cy="4940590"/>
          </a:xfrm>
        </p:spPr>
        <p:txBody>
          <a:bodyPr>
            <a:normAutofit/>
          </a:bodyPr>
          <a:lstStyle/>
          <a:p>
            <a:pPr marL="0" indent="0">
              <a:buNone/>
            </a:pPr>
            <a:r>
              <a:rPr lang="pt-BR" b="1" dirty="0">
                <a:latin typeface="Arial" panose="020B0604020202020204" pitchFamily="34" charset="0"/>
                <a:cs typeface="Arial" panose="020B0604020202020204" pitchFamily="34" charset="0"/>
              </a:rPr>
              <a:t>Descarga de Material Permanente</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b="1" dirty="0">
                <a:latin typeface="Arial" panose="020B0604020202020204" pitchFamily="34" charset="0"/>
                <a:cs typeface="Arial" panose="020B0604020202020204" pitchFamily="34" charset="0"/>
              </a:rPr>
              <a:t>7 - Pela </a:t>
            </a:r>
            <a:r>
              <a:rPr lang="pt-BR" b="1" dirty="0" err="1">
                <a:latin typeface="Arial" panose="020B0604020202020204" pitchFamily="34" charset="0"/>
                <a:cs typeface="Arial" panose="020B0604020202020204" pitchFamily="34" charset="0"/>
              </a:rPr>
              <a:t>inservibilidade</a:t>
            </a:r>
            <a:r>
              <a:rPr lang="pt-BR" dirty="0">
                <a:latin typeface="Arial" panose="020B0604020202020204" pitchFamily="34" charset="0"/>
                <a:cs typeface="Arial" panose="020B0604020202020204" pitchFamily="34" charset="0"/>
              </a:rPr>
              <a:t>, a vista do relatório da  Comissão especial constante de processo, devendo-se observar os seguintes fatos:</a:t>
            </a:r>
          </a:p>
          <a:p>
            <a:pPr marL="0" indent="0" algn="just">
              <a:buNone/>
            </a:pPr>
            <a:r>
              <a:rPr lang="pt-BR" dirty="0">
                <a:latin typeface="Arial" panose="020B0604020202020204" pitchFamily="34" charset="0"/>
                <a:cs typeface="Arial" panose="020B0604020202020204" pitchFamily="34" charset="0"/>
              </a:rPr>
              <a:t>	a) O material considerado genericamente inservível, para a repartição, órgão ou entidade que detém sua posse ou proprietário, deve ser classificado como:</a:t>
            </a:r>
          </a:p>
          <a:p>
            <a:pPr marL="0" indent="0" algn="just">
              <a:buNone/>
            </a:pPr>
            <a:r>
              <a:rPr lang="pt-BR"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I) OCIOSO </a:t>
            </a:r>
            <a:r>
              <a:rPr lang="pt-BR" dirty="0">
                <a:latin typeface="Arial" panose="020B0604020202020204" pitchFamily="34" charset="0"/>
                <a:cs typeface="Arial" panose="020B0604020202020204" pitchFamily="34" charset="0"/>
              </a:rPr>
              <a:t>– quando embora em perfeitas condições de uso, não estiver sendo aproveitado; 	</a:t>
            </a:r>
          </a:p>
          <a:p>
            <a:pPr marL="0" indent="0" algn="just">
              <a:buNone/>
            </a:pPr>
            <a:endParaRPr lang="pt-BR" dirty="0">
              <a:latin typeface="Arial" panose="020B0604020202020204" pitchFamily="34" charset="0"/>
              <a:cs typeface="Arial" panose="020B0604020202020204" pitchFamily="34" charset="0"/>
            </a:endParaRPr>
          </a:p>
          <a:p>
            <a:pPr algn="just"/>
            <a:endParaRPr lang="pt-BR" dirty="0"/>
          </a:p>
        </p:txBody>
      </p:sp>
      <p:sp>
        <p:nvSpPr>
          <p:cNvPr id="4" name="Espaço Reservado para Rodapé 3"/>
          <p:cNvSpPr>
            <a:spLocks noGrp="1"/>
          </p:cNvSpPr>
          <p:nvPr>
            <p:ph type="ftr" sz="quarter" idx="11"/>
          </p:nvPr>
        </p:nvSpPr>
        <p:spPr>
          <a:xfrm>
            <a:off x="0" y="6547151"/>
            <a:ext cx="4114800" cy="348647"/>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43</a:t>
            </a:fld>
            <a:endParaRPr lang="pt-BR"/>
          </a:p>
        </p:txBody>
      </p:sp>
    </p:spTree>
    <p:extLst>
      <p:ext uri="{BB962C8B-B14F-4D97-AF65-F5344CB8AC3E}">
        <p14:creationId xmlns:p14="http://schemas.microsoft.com/office/powerpoint/2010/main" val="3355318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446933"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21217" y="1249252"/>
            <a:ext cx="10725716" cy="4940590"/>
          </a:xfrm>
        </p:spPr>
        <p:txBody>
          <a:bodyPr>
            <a:normAutofit/>
          </a:bodyPr>
          <a:lstStyle/>
          <a:p>
            <a:pPr marL="0" indent="0">
              <a:buNone/>
            </a:pPr>
            <a:r>
              <a:rPr lang="pt-BR" b="1" dirty="0">
                <a:latin typeface="Arial" panose="020B0604020202020204" pitchFamily="34" charset="0"/>
                <a:cs typeface="Arial" panose="020B0604020202020204" pitchFamily="34" charset="0"/>
              </a:rPr>
              <a:t>2 - Desincorporação:             Descarga de Material Permanente</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b="1" dirty="0">
                <a:latin typeface="Arial" panose="020B0604020202020204" pitchFamily="34" charset="0"/>
                <a:cs typeface="Arial" panose="020B0604020202020204" pitchFamily="34" charset="0"/>
              </a:rPr>
              <a:t>II) RECUPERÁVEL </a:t>
            </a:r>
            <a:r>
              <a:rPr lang="pt-BR" dirty="0">
                <a:latin typeface="Arial" panose="020B0604020202020204" pitchFamily="34" charset="0"/>
                <a:cs typeface="Arial" panose="020B0604020202020204" pitchFamily="34" charset="0"/>
              </a:rPr>
              <a:t>– quando sua recuperação for possível e orçar, no máximo a 50% do seu valor de mercado.</a:t>
            </a:r>
          </a:p>
          <a:p>
            <a:pPr marL="0" indent="0" algn="just">
              <a:buNone/>
            </a:pPr>
            <a:r>
              <a:rPr lang="pt-BR" b="1" dirty="0">
                <a:latin typeface="Arial" panose="020B0604020202020204" pitchFamily="34" charset="0"/>
                <a:cs typeface="Arial" panose="020B0604020202020204" pitchFamily="34" charset="0"/>
              </a:rPr>
              <a:t>III) ANTIECONÔMICO - </a:t>
            </a:r>
            <a:r>
              <a:rPr lang="pt-BR" dirty="0">
                <a:latin typeface="Arial" panose="020B0604020202020204" pitchFamily="34" charset="0"/>
                <a:cs typeface="Arial" panose="020B0604020202020204" pitchFamily="34" charset="0"/>
              </a:rPr>
              <a:t>quando sua manutenção for onerosa, ou seu rendimento precário, em virtude de uso prolongado, desgaste prematuro ou obsoletismo.</a:t>
            </a:r>
          </a:p>
          <a:p>
            <a:pPr marL="0" indent="0" algn="just">
              <a:buNone/>
            </a:pPr>
            <a:r>
              <a:rPr lang="pt-BR" b="1" dirty="0">
                <a:latin typeface="Arial" panose="020B0604020202020204" pitchFamily="34" charset="0"/>
                <a:cs typeface="Arial" panose="020B0604020202020204" pitchFamily="34" charset="0"/>
              </a:rPr>
              <a:t>IV) IRRECUPERÁVEL </a:t>
            </a:r>
            <a:r>
              <a:rPr lang="pt-BR" dirty="0">
                <a:latin typeface="Arial" panose="020B0604020202020204" pitchFamily="34" charset="0"/>
                <a:cs typeface="Arial" panose="020B0604020202020204" pitchFamily="34" charset="0"/>
              </a:rPr>
              <a:t>- 	quando não mais puder ser utilizado para o fim a que se destina, devido a perda de suas características ou em razão da inviabilidade econômica  de sua recuperação.</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44</a:t>
            </a:fld>
            <a:endParaRPr lang="pt-BR"/>
          </a:p>
        </p:txBody>
      </p:sp>
    </p:spTree>
    <p:extLst>
      <p:ext uri="{BB962C8B-B14F-4D97-AF65-F5344CB8AC3E}">
        <p14:creationId xmlns:p14="http://schemas.microsoft.com/office/powerpoint/2010/main" val="10182729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353800"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599090" y="1236373"/>
            <a:ext cx="10847843" cy="4940590"/>
          </a:xfrm>
        </p:spPr>
        <p:txBody>
          <a:bodyPr>
            <a:normAutofit/>
          </a:bodyPr>
          <a:lstStyle/>
          <a:p>
            <a:pPr marL="0" indent="0">
              <a:buNone/>
            </a:pPr>
            <a:r>
              <a:rPr lang="pt-BR" b="1" dirty="0">
                <a:latin typeface="Arial" panose="020B0604020202020204" pitchFamily="34" charset="0"/>
                <a:cs typeface="Arial" panose="020B0604020202020204" pitchFamily="34" charset="0"/>
              </a:rPr>
              <a:t>Descarga de Material Permanente</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b="1" dirty="0">
                <a:latin typeface="Arial" panose="020B0604020202020204" pitchFamily="34" charset="0"/>
                <a:cs typeface="Arial" panose="020B0604020202020204" pitchFamily="34" charset="0"/>
              </a:rPr>
              <a:t>8 - Canibalização</a:t>
            </a:r>
            <a:r>
              <a:rPr lang="pt-BR" dirty="0">
                <a:latin typeface="Arial" panose="020B0604020202020204" pitchFamily="34" charset="0"/>
                <a:cs typeface="Arial" panose="020B0604020202020204" pitchFamily="34" charset="0"/>
              </a:rPr>
              <a:t>:</a:t>
            </a:r>
          </a:p>
          <a:p>
            <a:pPr marL="0" indent="0" algn="just">
              <a:buNone/>
            </a:pPr>
            <a:r>
              <a:rPr lang="pt-BR" dirty="0">
                <a:latin typeface="Arial" panose="020B0604020202020204" pitchFamily="34" charset="0"/>
                <a:cs typeface="Arial" panose="020B0604020202020204" pitchFamily="34" charset="0"/>
              </a:rPr>
              <a:t>	Quando Bem é usado para retirada de peças, componentes ou partes, para a manutenção de outros equipamentos similares. Exemplos: Computadores, impressoras, máquinas, etc. Após a canibalização o bem deve ser baixado do Patrimônio com documentação apropriada (termo de baixa).</a:t>
            </a:r>
          </a:p>
          <a:p>
            <a:pPr marL="0" indent="0" algn="just">
              <a:buNone/>
            </a:pPr>
            <a:r>
              <a:rPr lang="pt-BR" dirty="0">
                <a:latin typeface="Arial" panose="020B0604020202020204" pitchFamily="34" charset="0"/>
                <a:cs typeface="Arial" panose="020B0604020202020204" pitchFamily="34" charset="0"/>
              </a:rPr>
              <a:t>	</a:t>
            </a:r>
          </a:p>
          <a:p>
            <a:pPr marL="0" indent="0" algn="just">
              <a:buNone/>
            </a:pPr>
            <a:endParaRPr lang="pt-BR" dirty="0">
              <a:latin typeface="Arial" panose="020B0604020202020204" pitchFamily="34" charset="0"/>
              <a:cs typeface="Arial" panose="020B0604020202020204" pitchFamily="34" charset="0"/>
            </a:endParaRPr>
          </a:p>
          <a:p>
            <a:pPr algn="just"/>
            <a:endParaRPr lang="pt-BR" dirty="0"/>
          </a:p>
        </p:txBody>
      </p:sp>
      <p:sp>
        <p:nvSpPr>
          <p:cNvPr id="4" name="Espaço Reservado para Rodapé 3"/>
          <p:cNvSpPr>
            <a:spLocks noGrp="1"/>
          </p:cNvSpPr>
          <p:nvPr>
            <p:ph type="ftr" sz="quarter" idx="11"/>
          </p:nvPr>
        </p:nvSpPr>
        <p:spPr>
          <a:xfrm>
            <a:off x="174938" y="6563038"/>
            <a:ext cx="4114800" cy="224754"/>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45</a:t>
            </a:fld>
            <a:endParaRPr lang="pt-BR"/>
          </a:p>
        </p:txBody>
      </p:sp>
    </p:spTree>
    <p:extLst>
      <p:ext uri="{BB962C8B-B14F-4D97-AF65-F5344CB8AC3E}">
        <p14:creationId xmlns:p14="http://schemas.microsoft.com/office/powerpoint/2010/main" val="1799769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837127"/>
            <a:ext cx="11487955"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510364" y="1902259"/>
            <a:ext cx="11681636" cy="1041991"/>
          </a:xfrm>
        </p:spPr>
        <p:txBody>
          <a:bodyPr>
            <a:noAutofit/>
          </a:bodyPr>
          <a:lstStyle/>
          <a:p>
            <a:pPr marL="0" indent="0">
              <a:buNone/>
            </a:pPr>
            <a:r>
              <a:rPr lang="pt-BR" b="1" dirty="0">
                <a:solidFill>
                  <a:schemeClr val="accent2">
                    <a:lumMod val="75000"/>
                  </a:schemeClr>
                </a:solidFill>
                <a:latin typeface="Arial" panose="020B0604020202020204" pitchFamily="34" charset="0"/>
                <a:cs typeface="Arial" panose="020B0604020202020204" pitchFamily="34" charset="0"/>
              </a:rPr>
              <a:t>3 Avaliação dos Bens Públicos:</a:t>
            </a:r>
          </a:p>
          <a:p>
            <a:pPr marL="0" indent="0">
              <a:buNone/>
            </a:pPr>
            <a:r>
              <a:rPr lang="pt-BR" b="1" dirty="0">
                <a:latin typeface="Arial" panose="020B0604020202020204" pitchFamily="34" charset="0"/>
                <a:cs typeface="Arial" panose="020B0604020202020204" pitchFamily="34" charset="0"/>
              </a:rPr>
              <a:t>Fatores  excludentes para identificação de Material Permanente: </a:t>
            </a:r>
          </a:p>
        </p:txBody>
      </p:sp>
      <p:sp>
        <p:nvSpPr>
          <p:cNvPr id="4" name="Espaço Reservado para Rodapé 3"/>
          <p:cNvSpPr>
            <a:spLocks noGrp="1"/>
          </p:cNvSpPr>
          <p:nvPr>
            <p:ph type="ftr" sz="quarter" idx="11"/>
          </p:nvPr>
        </p:nvSpPr>
        <p:spPr/>
        <p:txBody>
          <a:bodyPr/>
          <a:lstStyle/>
          <a:p>
            <a:r>
              <a:rPr lang="pt-BR" dirty="0"/>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46</a:t>
            </a:fld>
            <a:endParaRPr lang="pt-BR"/>
          </a:p>
        </p:txBody>
      </p:sp>
      <p:sp>
        <p:nvSpPr>
          <p:cNvPr id="6" name="Retângulo 5"/>
          <p:cNvSpPr/>
          <p:nvPr/>
        </p:nvSpPr>
        <p:spPr>
          <a:xfrm>
            <a:off x="510364" y="2423255"/>
            <a:ext cx="10410922" cy="2492990"/>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p>
          <a:p>
            <a:pPr algn="just"/>
            <a:endParaRPr lang="pt-BR" sz="2400" dirty="0">
              <a:latin typeface="Arial" panose="020B0604020202020204" pitchFamily="34" charset="0"/>
              <a:cs typeface="Arial" panose="020B0604020202020204" pitchFamily="34" charset="0"/>
            </a:endParaRPr>
          </a:p>
          <a:p>
            <a:pPr algn="just"/>
            <a:endParaRPr lang="pt-BR" sz="2400" dirty="0">
              <a:latin typeface="Arial" panose="020B0604020202020204" pitchFamily="34" charset="0"/>
              <a:cs typeface="Arial" panose="020B0604020202020204" pitchFamily="34" charset="0"/>
            </a:endParaRPr>
          </a:p>
          <a:p>
            <a:pPr algn="just"/>
            <a:r>
              <a:rPr lang="pt-BR" sz="2800" dirty="0">
                <a:latin typeface="Arial" panose="020B0604020202020204" pitchFamily="34" charset="0"/>
                <a:cs typeface="Arial" panose="020B0604020202020204" pitchFamily="34" charset="0"/>
              </a:rPr>
              <a:t>	Na classificação da despesa orçamentária serão adotados os seguintes parâmetros excludentes, tomados em conjunto, para a identificação do Material Permanente:</a:t>
            </a:r>
          </a:p>
        </p:txBody>
      </p:sp>
    </p:spTree>
    <p:extLst>
      <p:ext uri="{BB962C8B-B14F-4D97-AF65-F5344CB8AC3E}">
        <p14:creationId xmlns:p14="http://schemas.microsoft.com/office/powerpoint/2010/main" val="38903421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837127"/>
            <a:ext cx="11353800"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38200" y="1532586"/>
            <a:ext cx="10596927" cy="503290"/>
          </a:xfrm>
        </p:spPr>
        <p:txBody>
          <a:bodyPr>
            <a:noAutofit/>
          </a:bodyPr>
          <a:lstStyle/>
          <a:p>
            <a:pPr marL="0" indent="0">
              <a:buNone/>
            </a:pPr>
            <a:r>
              <a:rPr lang="pt-BR" b="1" dirty="0">
                <a:solidFill>
                  <a:schemeClr val="accent2">
                    <a:lumMod val="75000"/>
                  </a:schemeClr>
                </a:solidFill>
                <a:latin typeface="Arial" panose="020B0604020202020204" pitchFamily="34" charset="0"/>
                <a:cs typeface="Arial" panose="020B0604020202020204" pitchFamily="34" charset="0"/>
              </a:rPr>
              <a:t>3 - Avaliação dos Bens Públicos:  </a:t>
            </a:r>
            <a:r>
              <a:rPr lang="pt-BR" b="1" dirty="0">
                <a:latin typeface="Arial" panose="020B0604020202020204" pitchFamily="34" charset="0"/>
                <a:cs typeface="Arial" panose="020B0604020202020204" pitchFamily="34" charset="0"/>
              </a:rPr>
              <a:t>Fatores Excludentes</a:t>
            </a:r>
          </a:p>
          <a:p>
            <a:pPr marL="0" indent="0">
              <a:buNone/>
            </a:pPr>
            <a:endParaRPr lang="pt-BR" b="1" dirty="0">
              <a:latin typeface="Arial" panose="020B0604020202020204" pitchFamily="34" charset="0"/>
              <a:cs typeface="Arial" panose="020B0604020202020204" pitchFamily="34" charset="0"/>
            </a:endParaRPr>
          </a:p>
          <a:p>
            <a:pPr marL="0" indent="0">
              <a:buNone/>
            </a:pPr>
            <a:r>
              <a:rPr lang="pt-BR" b="1" dirty="0">
                <a:latin typeface="Arial" panose="020B0604020202020204" pitchFamily="34" charset="0"/>
                <a:cs typeface="Arial" panose="020B0604020202020204" pitchFamily="34" charset="0"/>
              </a:rPr>
              <a:t>1 - Durabilidade </a:t>
            </a:r>
          </a:p>
        </p:txBody>
      </p:sp>
      <p:sp>
        <p:nvSpPr>
          <p:cNvPr id="4" name="Espaço Reservado para Rodapé 3"/>
          <p:cNvSpPr>
            <a:spLocks noGrp="1"/>
          </p:cNvSpPr>
          <p:nvPr>
            <p:ph type="ftr" sz="quarter" idx="11"/>
          </p:nvPr>
        </p:nvSpPr>
        <p:spPr/>
        <p:txBody>
          <a:bodyPr/>
          <a:lstStyle/>
          <a:p>
            <a:r>
              <a:rPr lang="pt-BR" dirty="0"/>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47</a:t>
            </a:fld>
            <a:endParaRPr lang="pt-BR"/>
          </a:p>
        </p:txBody>
      </p:sp>
      <p:sp>
        <p:nvSpPr>
          <p:cNvPr id="6" name="Retângulo 5"/>
          <p:cNvSpPr/>
          <p:nvPr/>
        </p:nvSpPr>
        <p:spPr>
          <a:xfrm>
            <a:off x="450762" y="2035876"/>
            <a:ext cx="10978374" cy="2062103"/>
          </a:xfrm>
          <a:prstGeom prst="rect">
            <a:avLst/>
          </a:prstGeom>
        </p:spPr>
        <p:txBody>
          <a:bodyPr wrap="square">
            <a:spAutoFit/>
          </a:bodyPr>
          <a:lstStyle/>
          <a:p>
            <a:pPr marL="514350" indent="-514350" algn="just">
              <a:buFont typeface="Arial" charset="0"/>
              <a:buNone/>
              <a:defRPr/>
            </a:pPr>
            <a:r>
              <a:rPr lang="pt-BR" sz="2400" b="1" dirty="0"/>
              <a:t>			</a:t>
            </a:r>
          </a:p>
          <a:p>
            <a:pPr marL="514350" indent="-514350" algn="just">
              <a:buFont typeface="Arial" charset="0"/>
              <a:buNone/>
              <a:defRPr/>
            </a:pPr>
            <a:endParaRPr lang="pt-BR" sz="2400" b="1" dirty="0">
              <a:latin typeface="Arial" panose="020B0604020202020204" pitchFamily="34" charset="0"/>
              <a:cs typeface="Arial" panose="020B0604020202020204" pitchFamily="34" charset="0"/>
            </a:endParaRPr>
          </a:p>
          <a:p>
            <a:pPr marL="514350" indent="-514350" algn="just">
              <a:buFont typeface="Arial" charset="0"/>
              <a:buNone/>
              <a:defRPr/>
            </a:pPr>
            <a:endParaRPr lang="pt-BR" sz="2400" b="1" dirty="0">
              <a:latin typeface="Arial" panose="020B0604020202020204" pitchFamily="34" charset="0"/>
              <a:cs typeface="Arial" panose="020B0604020202020204" pitchFamily="34" charset="0"/>
            </a:endParaRPr>
          </a:p>
          <a:p>
            <a:pPr marL="514350" indent="-514350" algn="just">
              <a:buFont typeface="Arial" charset="0"/>
              <a:buNone/>
              <a:defRPr/>
            </a:pPr>
            <a:r>
              <a:rPr lang="pt-BR" sz="2800" dirty="0">
                <a:latin typeface="Arial" panose="020B0604020202020204" pitchFamily="34" charset="0"/>
                <a:cs typeface="Arial" panose="020B0604020202020204" pitchFamily="34" charset="0"/>
              </a:rPr>
              <a:t>    Quando o material em uso normal perde ou tem reduzidas as suas condições de funcionamento, no prazo máximo de 2 anos.</a:t>
            </a:r>
          </a:p>
        </p:txBody>
      </p:sp>
    </p:spTree>
    <p:extLst>
      <p:ext uri="{BB962C8B-B14F-4D97-AF65-F5344CB8AC3E}">
        <p14:creationId xmlns:p14="http://schemas.microsoft.com/office/powerpoint/2010/main" val="39560538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837127"/>
            <a:ext cx="11681138" cy="1004552"/>
          </a:xfrm>
        </p:spPr>
        <p:txBody>
          <a:bodyPr>
            <a:noAutofit/>
          </a:bodyPr>
          <a:lstStyle/>
          <a:p>
            <a:r>
              <a:rPr lang="pt-BR" sz="1800" b="1" dirty="0">
                <a:solidFill>
                  <a:srgbClr val="FF0000"/>
                </a:solidFill>
                <a:latin typeface="Arial" panose="020B0604020202020204" pitchFamily="34" charset="0"/>
                <a:cs typeface="Arial" panose="020B0604020202020204" pitchFamily="34" charset="0"/>
              </a:rPr>
              <a:t>                                                                                                       INCORPORAÇÃO, AVALIAÇÃO E BAIXA</a:t>
            </a:r>
            <a:br>
              <a:rPr lang="pt-BR" sz="1800" b="1" dirty="0">
                <a:solidFill>
                  <a:srgbClr val="FF0000"/>
                </a:solidFill>
                <a:latin typeface="Arial" panose="020B0604020202020204" pitchFamily="34" charset="0"/>
                <a:cs typeface="Arial" panose="020B0604020202020204" pitchFamily="34" charset="0"/>
              </a:rPr>
            </a:br>
            <a:br>
              <a:rPr lang="pt-BR" sz="1800" b="1" dirty="0">
                <a:solidFill>
                  <a:srgbClr val="FF0000"/>
                </a:solidFill>
                <a:latin typeface="Arial" panose="020B0604020202020204" pitchFamily="34" charset="0"/>
                <a:cs typeface="Arial" panose="020B0604020202020204" pitchFamily="34" charset="0"/>
              </a:rPr>
            </a:br>
            <a:r>
              <a:rPr lang="pt-BR" sz="2400" b="1" dirty="0">
                <a:solidFill>
                  <a:schemeClr val="accent2">
                    <a:lumMod val="75000"/>
                  </a:schemeClr>
                </a:solidFill>
                <a:latin typeface="Arial" panose="020B0604020202020204" pitchFamily="34" charset="0"/>
                <a:cs typeface="Arial" panose="020B0604020202020204" pitchFamily="34" charset="0"/>
              </a:rPr>
              <a:t>          3 - </a:t>
            </a:r>
            <a:r>
              <a:rPr lang="pt-BR" sz="2800" b="1" dirty="0">
                <a:solidFill>
                  <a:schemeClr val="accent2">
                    <a:lumMod val="75000"/>
                  </a:schemeClr>
                </a:solidFill>
                <a:latin typeface="Arial" panose="020B0604020202020204" pitchFamily="34" charset="0"/>
                <a:cs typeface="Arial" panose="020B0604020202020204" pitchFamily="34" charset="0"/>
              </a:rPr>
              <a:t>Avaliação dos Bens Públicos: </a:t>
            </a:r>
            <a:r>
              <a:rPr lang="pt-BR" sz="2800" b="1" dirty="0">
                <a:latin typeface="Arial" panose="020B0604020202020204" pitchFamily="34" charset="0"/>
                <a:cs typeface="Arial" panose="020B0604020202020204" pitchFamily="34" charset="0"/>
              </a:rPr>
              <a:t>Fatores Excludentes</a:t>
            </a:r>
            <a:br>
              <a:rPr lang="pt-BR" sz="2800" b="1" dirty="0">
                <a:latin typeface="Arial" panose="020B0604020202020204" pitchFamily="34" charset="0"/>
                <a:cs typeface="Arial" panose="020B0604020202020204" pitchFamily="34" charset="0"/>
              </a:rPr>
            </a:br>
            <a:endParaRPr lang="pt-BR" sz="2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43944" y="2009104"/>
            <a:ext cx="10756423" cy="437881"/>
          </a:xfrm>
        </p:spPr>
        <p:txBody>
          <a:bodyPr>
            <a:noAutofit/>
          </a:bodyPr>
          <a:lstStyle/>
          <a:p>
            <a:pPr marL="0" indent="0">
              <a:buNone/>
            </a:pPr>
            <a:r>
              <a:rPr lang="pt-BR" b="1" dirty="0">
                <a:latin typeface="Arial" panose="020B0604020202020204" pitchFamily="34" charset="0"/>
                <a:cs typeface="Arial" panose="020B0604020202020204" pitchFamily="34" charset="0"/>
              </a:rPr>
              <a:t>  2 – Fragilidade</a:t>
            </a:r>
          </a:p>
          <a:p>
            <a:pPr marL="0" indent="0">
              <a:buNone/>
            </a:pPr>
            <a:endParaRPr lang="pt-BR" b="1" dirty="0">
              <a:latin typeface="Arial" panose="020B0604020202020204" pitchFamily="34" charset="0"/>
              <a:cs typeface="Arial" panose="020B0604020202020204" pitchFamily="34" charset="0"/>
            </a:endParaRPr>
          </a:p>
          <a:p>
            <a:pPr marL="0" indent="0">
              <a:buNone/>
            </a:pPr>
            <a:endParaRPr lang="pt-BR" b="1"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a:xfrm>
            <a:off x="0" y="6548236"/>
            <a:ext cx="4114800" cy="173239"/>
          </a:xfrm>
        </p:spPr>
        <p:txBody>
          <a:bodyPr/>
          <a:lstStyle/>
          <a:p>
            <a:r>
              <a:rPr lang="pt-BR"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48</a:t>
            </a:fld>
            <a:endParaRPr lang="pt-BR"/>
          </a:p>
        </p:txBody>
      </p:sp>
      <p:sp>
        <p:nvSpPr>
          <p:cNvPr id="6" name="Retângulo 5"/>
          <p:cNvSpPr/>
          <p:nvPr/>
        </p:nvSpPr>
        <p:spPr>
          <a:xfrm>
            <a:off x="566670" y="2664408"/>
            <a:ext cx="10846575" cy="2178719"/>
          </a:xfrm>
          <a:prstGeom prst="rect">
            <a:avLst/>
          </a:prstGeom>
        </p:spPr>
        <p:txBody>
          <a:bodyPr wrap="square">
            <a:spAutoFit/>
          </a:bodyPr>
          <a:lstStyle/>
          <a:p>
            <a:pPr marL="514350" indent="-514350" algn="just">
              <a:buFont typeface="Arial" charset="0"/>
              <a:buNone/>
              <a:defRPr/>
            </a:pPr>
            <a:r>
              <a:rPr lang="pt-BR" sz="2400" b="1" dirty="0"/>
              <a:t>				</a:t>
            </a:r>
          </a:p>
          <a:p>
            <a:pPr marL="514350" indent="-514350" algn="just">
              <a:buFont typeface="Arial" charset="0"/>
              <a:buNone/>
              <a:defRPr/>
            </a:pPr>
            <a:endParaRPr lang="pt-BR" sz="2400" b="1" dirty="0">
              <a:latin typeface="Arial" panose="020B0604020202020204" pitchFamily="34" charset="0"/>
              <a:cs typeface="Arial" panose="020B0604020202020204" pitchFamily="34" charset="0"/>
            </a:endParaRPr>
          </a:p>
          <a:p>
            <a:pPr marL="514350" indent="-514350" algn="just">
              <a:buFont typeface="Arial" charset="0"/>
              <a:buNone/>
              <a:defRPr/>
            </a:pPr>
            <a:r>
              <a:rPr lang="pt-BR" sz="2800" dirty="0">
                <a:latin typeface="Arial" panose="020B0604020202020204" pitchFamily="34" charset="0"/>
                <a:cs typeface="Arial" panose="020B0604020202020204" pitchFamily="34" charset="0"/>
              </a:rPr>
              <a:t>		Quando a estrutura do material permanente esteja sujeita a modificação, por ser quebradiço ou deformável, caracterizando-se pela </a:t>
            </a:r>
            <a:r>
              <a:rPr lang="pt-BR" sz="2800" dirty="0" err="1">
                <a:latin typeface="Arial" panose="020B0604020202020204" pitchFamily="34" charset="0"/>
                <a:cs typeface="Arial" panose="020B0604020202020204" pitchFamily="34" charset="0"/>
              </a:rPr>
              <a:t>irrecuperabilidade</a:t>
            </a:r>
            <a:r>
              <a:rPr lang="pt-BR" sz="2800" dirty="0">
                <a:latin typeface="Arial" panose="020B0604020202020204" pitchFamily="34" charset="0"/>
                <a:cs typeface="Arial" panose="020B0604020202020204" pitchFamily="34" charset="0"/>
              </a:rPr>
              <a:t>  e/ou perda de sua identidade.</a:t>
            </a:r>
          </a:p>
        </p:txBody>
      </p:sp>
    </p:spTree>
    <p:extLst>
      <p:ext uri="{BB962C8B-B14F-4D97-AF65-F5344CB8AC3E}">
        <p14:creationId xmlns:p14="http://schemas.microsoft.com/office/powerpoint/2010/main" val="39399611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15830"/>
            <a:ext cx="11435127" cy="959438"/>
          </a:xfrm>
        </p:spPr>
        <p:txBody>
          <a:bodyPr>
            <a:normAutofit fontScale="90000"/>
          </a:bodyPr>
          <a:lstStyle/>
          <a:p>
            <a:r>
              <a:rPr lang="pt-BR" sz="1600" b="1" dirty="0">
                <a:solidFill>
                  <a:srgbClr val="FF0000"/>
                </a:solidFill>
                <a:latin typeface="Arial" panose="020B0604020202020204" pitchFamily="34" charset="0"/>
                <a:cs typeface="Arial" panose="020B0604020202020204" pitchFamily="34" charset="0"/>
              </a:rPr>
              <a:t>                                                                                                                                          </a:t>
            </a:r>
            <a:r>
              <a:rPr lang="pt-BR" sz="2000" b="1" dirty="0">
                <a:solidFill>
                  <a:srgbClr val="FF0000"/>
                </a:solidFill>
                <a:latin typeface="Arial" panose="020B0604020202020204" pitchFamily="34" charset="0"/>
                <a:cs typeface="Arial" panose="020B0604020202020204" pitchFamily="34" charset="0"/>
              </a:rPr>
              <a:t>INCORPORAÇÃO, AVALIAÇÃO E BAIXA</a:t>
            </a:r>
            <a:br>
              <a:rPr lang="pt-BR" sz="2000" b="1" dirty="0">
                <a:solidFill>
                  <a:srgbClr val="FF0000"/>
                </a:solidFill>
                <a:latin typeface="Arial" panose="020B0604020202020204" pitchFamily="34" charset="0"/>
                <a:cs typeface="Arial" panose="020B0604020202020204" pitchFamily="34" charset="0"/>
              </a:rPr>
            </a:br>
            <a:br>
              <a:rPr lang="pt-BR" sz="2000" b="1" dirty="0">
                <a:solidFill>
                  <a:srgbClr val="FF0000"/>
                </a:solidFill>
                <a:latin typeface="Arial" panose="020B0604020202020204" pitchFamily="34" charset="0"/>
                <a:cs typeface="Arial" panose="020B0604020202020204" pitchFamily="34" charset="0"/>
              </a:rPr>
            </a:br>
            <a:r>
              <a:rPr lang="pt-BR" sz="2400" b="1" dirty="0">
                <a:solidFill>
                  <a:schemeClr val="accent2">
                    <a:lumMod val="75000"/>
                  </a:schemeClr>
                </a:solidFill>
                <a:latin typeface="Arial" panose="020B0604020202020204" pitchFamily="34" charset="0"/>
                <a:cs typeface="Arial" panose="020B0604020202020204" pitchFamily="34" charset="0"/>
              </a:rPr>
              <a:t>          3 - Avaliação dos Bens Públicos: </a:t>
            </a:r>
            <a:r>
              <a:rPr lang="pt-BR" sz="2400" b="1" dirty="0">
                <a:latin typeface="Arial" panose="020B0604020202020204" pitchFamily="34" charset="0"/>
                <a:cs typeface="Arial" panose="020B0604020202020204" pitchFamily="34" charset="0"/>
              </a:rPr>
              <a:t>Fatores Excludentes</a:t>
            </a:r>
            <a:br>
              <a:rPr lang="pt-BR" sz="2400" b="1" dirty="0">
                <a:latin typeface="Arial" panose="020B0604020202020204" pitchFamily="34" charset="0"/>
                <a:cs typeface="Arial" panose="020B0604020202020204" pitchFamily="34" charset="0"/>
              </a:rPr>
            </a:b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26394" y="1675268"/>
            <a:ext cx="10608733" cy="360608"/>
          </a:xfrm>
        </p:spPr>
        <p:txBody>
          <a:bodyPr>
            <a:noAutofit/>
          </a:bodyPr>
          <a:lstStyle/>
          <a:p>
            <a:pPr marL="0" indent="0">
              <a:buNone/>
            </a:pPr>
            <a:r>
              <a:rPr lang="pt-BR" sz="2400" b="1" dirty="0">
                <a:latin typeface="Arial" panose="020B0604020202020204" pitchFamily="34" charset="0"/>
                <a:cs typeface="Arial" panose="020B0604020202020204" pitchFamily="34" charset="0"/>
              </a:rPr>
              <a:t>3 - Perecibilidade</a:t>
            </a:r>
          </a:p>
        </p:txBody>
      </p:sp>
      <p:sp>
        <p:nvSpPr>
          <p:cNvPr id="4" name="Espaço Reservado para Rodapé 3"/>
          <p:cNvSpPr>
            <a:spLocks noGrp="1"/>
          </p:cNvSpPr>
          <p:nvPr>
            <p:ph type="ftr" sz="quarter" idx="11"/>
          </p:nvPr>
        </p:nvSpPr>
        <p:spPr>
          <a:xfrm>
            <a:off x="0" y="6602658"/>
            <a:ext cx="4114800" cy="237633"/>
          </a:xfrm>
        </p:spPr>
        <p:txBody>
          <a:bodyPr/>
          <a:lstStyle/>
          <a:p>
            <a:r>
              <a:rPr lang="pt-BR" b="1" dirty="0" err="1">
                <a:solidFill>
                  <a:schemeClr val="tx1"/>
                </a:solidFill>
              </a:rPr>
              <a:t>Profr</a:t>
            </a:r>
            <a:r>
              <a:rPr lang="pt-BR" b="1" dirty="0">
                <a:solidFill>
                  <a:schemeClr val="tx1"/>
                </a:solidFill>
              </a:rPr>
              <a:t>.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49</a:t>
            </a:fld>
            <a:endParaRPr lang="pt-BR"/>
          </a:p>
        </p:txBody>
      </p:sp>
      <p:sp>
        <p:nvSpPr>
          <p:cNvPr id="6" name="Retângulo 5"/>
          <p:cNvSpPr/>
          <p:nvPr/>
        </p:nvSpPr>
        <p:spPr>
          <a:xfrm>
            <a:off x="838200" y="2423255"/>
            <a:ext cx="10083085" cy="1815882"/>
          </a:xfrm>
          <a:prstGeom prst="rect">
            <a:avLst/>
          </a:prstGeom>
        </p:spPr>
        <p:txBody>
          <a:bodyPr wrap="square">
            <a:spAutoFit/>
          </a:bodyPr>
          <a:lstStyle/>
          <a:p>
            <a:pPr marL="514350" indent="-514350" algn="just">
              <a:buFont typeface="Arial" charset="0"/>
              <a:buNone/>
              <a:defRPr/>
            </a:pPr>
            <a:r>
              <a:rPr lang="pt-BR" sz="2400" b="1" dirty="0"/>
              <a:t>				</a:t>
            </a:r>
            <a:r>
              <a:rPr lang="pt-BR" sz="2800" dirty="0">
                <a:latin typeface="Arial" panose="020B0604020202020204" pitchFamily="34" charset="0"/>
                <a:cs typeface="Arial" panose="020B0604020202020204" pitchFamily="34" charset="0"/>
              </a:rPr>
              <a:t>Quando o material permanente esta sujeito a modificações (química ou física) ou que se deteriora e perde sua característica normal de uso.</a:t>
            </a:r>
          </a:p>
          <a:p>
            <a:pPr algn="just">
              <a:buFont typeface="Arial" charset="0"/>
              <a:buNone/>
              <a:defRPr/>
            </a:pPr>
            <a:r>
              <a:rPr lang="pt-BR"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78414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br>
              <a:rPr lang="pt-BR" dirty="0"/>
            </a:br>
            <a:endParaRPr lang="pt-BR" dirty="0"/>
          </a:p>
        </p:txBody>
      </p:sp>
      <p:sp>
        <p:nvSpPr>
          <p:cNvPr id="3" name="Espaço Reservado para Conteúdo 2"/>
          <p:cNvSpPr>
            <a:spLocks noGrp="1"/>
          </p:cNvSpPr>
          <p:nvPr>
            <p:ph idx="1"/>
          </p:nvPr>
        </p:nvSpPr>
        <p:spPr/>
        <p:txBody>
          <a:bodyPr>
            <a:normAutofit/>
          </a:bodyPr>
          <a:lstStyle/>
          <a:p>
            <a:endParaRPr lang="pt-BR" sz="6600" dirty="0">
              <a:latin typeface="Arial" panose="020B0604020202020204" pitchFamily="34" charset="0"/>
              <a:cs typeface="Arial" panose="020B0604020202020204" pitchFamily="34" charset="0"/>
            </a:endParaRPr>
          </a:p>
        </p:txBody>
      </p:sp>
      <p:pic>
        <p:nvPicPr>
          <p:cNvPr id="6" name="Picture 7" descr="C:\Users\Uni\Desktop\novos slides\PeriodoBran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1524000" y="5386403"/>
            <a:ext cx="9829800" cy="1200329"/>
          </a:xfrm>
          <a:prstGeom prst="rect">
            <a:avLst/>
          </a:prstGeom>
        </p:spPr>
        <p:txBody>
          <a:bodyPr wrap="square">
            <a:spAutoFit/>
          </a:bodyPr>
          <a:lstStyle/>
          <a:p>
            <a:pPr algn="ctr">
              <a:defRPr/>
            </a:pPr>
            <a:r>
              <a:rPr lang="pt-BR" sz="3600" dirty="0">
                <a:solidFill>
                  <a:schemeClr val="bg1">
                    <a:lumMod val="95000"/>
                  </a:schemeClr>
                </a:solidFill>
                <a:latin typeface="Arial" panose="020B0604020202020204" pitchFamily="34" charset="0"/>
                <a:cs typeface="Arial" panose="020B0604020202020204" pitchFamily="34" charset="0"/>
              </a:rPr>
              <a:t>Período do curso:</a:t>
            </a:r>
          </a:p>
          <a:p>
            <a:pPr algn="ctr">
              <a:defRPr/>
            </a:pPr>
            <a:r>
              <a:rPr lang="pt-BR" sz="3600" dirty="0">
                <a:solidFill>
                  <a:schemeClr val="bg1">
                    <a:lumMod val="95000"/>
                  </a:schemeClr>
                </a:solidFill>
                <a:latin typeface="Arial" panose="020B0604020202020204" pitchFamily="34" charset="0"/>
                <a:cs typeface="Arial" panose="020B0604020202020204" pitchFamily="34" charset="0"/>
              </a:rPr>
              <a:t>14h às 17:20h</a:t>
            </a:r>
          </a:p>
        </p:txBody>
      </p:sp>
      <p:sp>
        <p:nvSpPr>
          <p:cNvPr id="8" name="Espaço Reservado para Rodapé 7"/>
          <p:cNvSpPr>
            <a:spLocks noGrp="1"/>
          </p:cNvSpPr>
          <p:nvPr>
            <p:ph type="ftr" sz="quarter" idx="11"/>
          </p:nvPr>
        </p:nvSpPr>
        <p:spPr/>
        <p:txBody>
          <a:bodyPr/>
          <a:lstStyle/>
          <a:p>
            <a:r>
              <a:rPr lang="pt-BR"/>
              <a:t>UNYPÚBLICA UNYFLEX</a:t>
            </a:r>
          </a:p>
        </p:txBody>
      </p:sp>
      <p:sp>
        <p:nvSpPr>
          <p:cNvPr id="9" name="Espaço Reservado para Número de Slide 8"/>
          <p:cNvSpPr>
            <a:spLocks noGrp="1"/>
          </p:cNvSpPr>
          <p:nvPr>
            <p:ph type="sldNum" sz="quarter" idx="12"/>
          </p:nvPr>
        </p:nvSpPr>
        <p:spPr/>
        <p:txBody>
          <a:bodyPr/>
          <a:lstStyle/>
          <a:p>
            <a:fld id="{F5EF8141-5781-4FD4-9552-C5D35CA5005E}" type="slidenum">
              <a:rPr lang="pt-BR" smtClean="0"/>
              <a:t>5</a:t>
            </a:fld>
            <a:endParaRPr lang="pt-BR"/>
          </a:p>
        </p:txBody>
      </p:sp>
    </p:spTree>
    <p:extLst>
      <p:ext uri="{BB962C8B-B14F-4D97-AF65-F5344CB8AC3E}">
        <p14:creationId xmlns:p14="http://schemas.microsoft.com/office/powerpoint/2010/main" val="33772818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33197"/>
            <a:ext cx="12192000" cy="1122375"/>
          </a:xfrm>
        </p:spPr>
        <p:txBody>
          <a:bodyPr>
            <a:noAutofit/>
          </a:bodyPr>
          <a:lstStyle/>
          <a:p>
            <a:r>
              <a:rPr lang="pt-BR" sz="1800" b="1" dirty="0">
                <a:solidFill>
                  <a:srgbClr val="FF0000"/>
                </a:solidFill>
                <a:latin typeface="Arial" panose="020B0604020202020204" pitchFamily="34" charset="0"/>
                <a:cs typeface="Arial" panose="020B0604020202020204" pitchFamily="34" charset="0"/>
              </a:rPr>
              <a:t>                                                                                                              INCORPORAÇÃO, AVALIAÇÃO E BAIXA</a:t>
            </a:r>
            <a:br>
              <a:rPr lang="pt-BR" sz="1800" b="1" dirty="0">
                <a:solidFill>
                  <a:srgbClr val="FF0000"/>
                </a:solidFill>
                <a:latin typeface="Arial" panose="020B0604020202020204" pitchFamily="34" charset="0"/>
                <a:cs typeface="Arial" panose="020B0604020202020204" pitchFamily="34" charset="0"/>
              </a:rPr>
            </a:br>
            <a:br>
              <a:rPr lang="pt-BR" sz="1400" b="1" dirty="0">
                <a:solidFill>
                  <a:srgbClr val="FF0000"/>
                </a:solidFill>
                <a:latin typeface="Arial" panose="020B0604020202020204" pitchFamily="34" charset="0"/>
                <a:cs typeface="Arial" panose="020B0604020202020204" pitchFamily="34" charset="0"/>
              </a:rPr>
            </a:br>
            <a:r>
              <a:rPr lang="pt-BR" sz="2800" b="1" dirty="0">
                <a:solidFill>
                  <a:srgbClr val="FF0000"/>
                </a:solidFill>
                <a:latin typeface="Arial" panose="020B0604020202020204" pitchFamily="34" charset="0"/>
                <a:cs typeface="Arial" panose="020B0604020202020204" pitchFamily="34" charset="0"/>
              </a:rPr>
              <a:t>         </a:t>
            </a:r>
            <a:r>
              <a:rPr lang="pt-BR" sz="2800" b="1" dirty="0">
                <a:solidFill>
                  <a:schemeClr val="accent2">
                    <a:lumMod val="75000"/>
                  </a:schemeClr>
                </a:solidFill>
                <a:latin typeface="Arial" panose="020B0604020202020204" pitchFamily="34" charset="0"/>
                <a:cs typeface="Arial" panose="020B0604020202020204" pitchFamily="34" charset="0"/>
              </a:rPr>
              <a:t>3 - Avaliação dos Bens Públicos: </a:t>
            </a:r>
            <a:r>
              <a:rPr lang="pt-BR" sz="2800" b="1" dirty="0">
                <a:latin typeface="Arial" panose="020B0604020202020204" pitchFamily="34" charset="0"/>
                <a:cs typeface="Arial" panose="020B0604020202020204" pitchFamily="34" charset="0"/>
              </a:rPr>
              <a:t>Fatores Excludentes</a:t>
            </a:r>
            <a:br>
              <a:rPr lang="pt-BR" sz="2800" b="1" dirty="0">
                <a:latin typeface="Arial" panose="020B0604020202020204" pitchFamily="34" charset="0"/>
                <a:cs typeface="Arial" panose="020B0604020202020204" pitchFamily="34" charset="0"/>
              </a:rPr>
            </a:br>
            <a:endParaRPr lang="pt-BR" sz="2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26394" y="1990156"/>
            <a:ext cx="10608733" cy="45719"/>
          </a:xfrm>
        </p:spPr>
        <p:txBody>
          <a:bodyPr>
            <a:noAutofit/>
          </a:bodyPr>
          <a:lstStyle/>
          <a:p>
            <a:pPr marL="0" indent="0">
              <a:buNone/>
            </a:pPr>
            <a:r>
              <a:rPr lang="pt-BR" b="1" dirty="0">
                <a:latin typeface="Arial" panose="020B0604020202020204" pitchFamily="34" charset="0"/>
                <a:cs typeface="Arial" panose="020B0604020202020204" pitchFamily="34" charset="0"/>
              </a:rPr>
              <a:t>4 - Incorporabilidade</a:t>
            </a:r>
          </a:p>
        </p:txBody>
      </p:sp>
      <p:sp>
        <p:nvSpPr>
          <p:cNvPr id="4" name="Espaço Reservado para Rodapé 3"/>
          <p:cNvSpPr>
            <a:spLocks noGrp="1"/>
          </p:cNvSpPr>
          <p:nvPr>
            <p:ph type="ftr" sz="quarter" idx="11"/>
          </p:nvPr>
        </p:nvSpPr>
        <p:spPr/>
        <p:txBody>
          <a:bodyPr/>
          <a:lstStyle/>
          <a:p>
            <a:r>
              <a:rPr lang="pt-BR" dirty="0"/>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50</a:t>
            </a:fld>
            <a:endParaRPr lang="pt-BR"/>
          </a:p>
        </p:txBody>
      </p:sp>
      <p:sp>
        <p:nvSpPr>
          <p:cNvPr id="6" name="Retângulo 5"/>
          <p:cNvSpPr/>
          <p:nvPr/>
        </p:nvSpPr>
        <p:spPr>
          <a:xfrm>
            <a:off x="231820" y="2691685"/>
            <a:ext cx="11203307" cy="1412780"/>
          </a:xfrm>
          <a:prstGeom prst="rect">
            <a:avLst/>
          </a:prstGeom>
        </p:spPr>
        <p:txBody>
          <a:bodyPr wrap="square">
            <a:spAutoFit/>
          </a:bodyPr>
          <a:lstStyle/>
          <a:p>
            <a:pPr marL="514350" indent="-514350" algn="just"/>
            <a:r>
              <a:rPr lang="pt-BR" sz="2400" b="1" dirty="0"/>
              <a:t>				</a:t>
            </a:r>
            <a:r>
              <a:rPr lang="pt-BR" sz="2800" dirty="0">
                <a:latin typeface="Arial" panose="020B0604020202020204" pitchFamily="34" charset="0"/>
                <a:cs typeface="Arial" panose="020B0604020202020204" pitchFamily="34" charset="0"/>
              </a:rPr>
              <a:t>Quando o material permanente é destinado a incorporação a outro bem, o qual não pode ser retirado sem prejuízo das características do principal, e</a:t>
            </a:r>
          </a:p>
        </p:txBody>
      </p:sp>
    </p:spTree>
    <p:extLst>
      <p:ext uri="{BB962C8B-B14F-4D97-AF65-F5344CB8AC3E}">
        <p14:creationId xmlns:p14="http://schemas.microsoft.com/office/powerpoint/2010/main" val="11728600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670715"/>
            <a:ext cx="12192000" cy="1004553"/>
          </a:xfrm>
        </p:spPr>
        <p:txBody>
          <a:bodyPr>
            <a:normAutofit fontScale="90000"/>
          </a:bodyPr>
          <a:lstStyle/>
          <a:p>
            <a:br>
              <a:rPr lang="pt-BR" sz="2000" b="1" dirty="0">
                <a:latin typeface="Arial" panose="020B0604020202020204" pitchFamily="34" charset="0"/>
                <a:cs typeface="Arial" panose="020B0604020202020204" pitchFamily="34" charset="0"/>
              </a:rPr>
            </a:br>
            <a:r>
              <a:rPr lang="pt-BR" sz="2000" b="1" dirty="0">
                <a:latin typeface="Arial" panose="020B0604020202020204" pitchFamily="34" charset="0"/>
                <a:cs typeface="Arial" panose="020B0604020202020204" pitchFamily="34" charset="0"/>
              </a:rPr>
              <a:t>                                                                                                                              </a:t>
            </a:r>
            <a:r>
              <a:rPr lang="pt-BR" sz="1400" b="1" dirty="0">
                <a:solidFill>
                  <a:srgbClr val="FF0000"/>
                </a:solidFill>
                <a:latin typeface="Arial" panose="020B0604020202020204" pitchFamily="34" charset="0"/>
                <a:cs typeface="Arial" panose="020B0604020202020204" pitchFamily="34" charset="0"/>
              </a:rPr>
              <a:t>INCORPORAÇÃO, AVALIAÇÃO E BAIXA</a:t>
            </a:r>
            <a:br>
              <a:rPr lang="pt-BR" sz="1400" b="1" dirty="0">
                <a:solidFill>
                  <a:srgbClr val="FF0000"/>
                </a:solidFill>
                <a:latin typeface="Arial" panose="020B0604020202020204" pitchFamily="34" charset="0"/>
                <a:cs typeface="Arial" panose="020B0604020202020204" pitchFamily="34" charset="0"/>
              </a:rPr>
            </a:br>
            <a:br>
              <a:rPr lang="pt-BR" sz="1400" b="1" dirty="0">
                <a:solidFill>
                  <a:srgbClr val="FF0000"/>
                </a:solidFill>
                <a:latin typeface="Arial" panose="020B0604020202020204" pitchFamily="34" charset="0"/>
                <a:cs typeface="Arial" panose="020B0604020202020204" pitchFamily="34" charset="0"/>
              </a:rPr>
            </a:br>
            <a:r>
              <a:rPr lang="pt-BR" sz="2000" b="1" dirty="0">
                <a:solidFill>
                  <a:schemeClr val="accent2">
                    <a:lumMod val="75000"/>
                  </a:schemeClr>
                </a:solidFill>
                <a:latin typeface="Arial" panose="020B0604020202020204" pitchFamily="34" charset="0"/>
                <a:cs typeface="Arial" panose="020B0604020202020204" pitchFamily="34" charset="0"/>
              </a:rPr>
              <a:t>        </a:t>
            </a:r>
            <a:r>
              <a:rPr lang="pt-BR" sz="2700" b="1" dirty="0">
                <a:solidFill>
                  <a:schemeClr val="accent2">
                    <a:lumMod val="75000"/>
                  </a:schemeClr>
                </a:solidFill>
                <a:latin typeface="Arial" panose="020B0604020202020204" pitchFamily="34" charset="0"/>
                <a:cs typeface="Arial" panose="020B0604020202020204" pitchFamily="34" charset="0"/>
              </a:rPr>
              <a:t>   3 -  Avaliação dos Bens Públicos:</a:t>
            </a:r>
            <a:r>
              <a:rPr lang="pt-BR" sz="3100" b="1" dirty="0">
                <a:solidFill>
                  <a:schemeClr val="accent2">
                    <a:lumMod val="75000"/>
                  </a:schemeClr>
                </a:solidFill>
                <a:latin typeface="Arial" panose="020B0604020202020204" pitchFamily="34" charset="0"/>
                <a:cs typeface="Arial" panose="020B0604020202020204" pitchFamily="34" charset="0"/>
              </a:rPr>
              <a:t> </a:t>
            </a:r>
            <a:r>
              <a:rPr lang="pt-BR" sz="3100" b="1" dirty="0">
                <a:latin typeface="Arial" panose="020B0604020202020204" pitchFamily="34" charset="0"/>
                <a:cs typeface="Arial" panose="020B0604020202020204" pitchFamily="34" charset="0"/>
              </a:rPr>
              <a:t>Fatores Excludentes</a:t>
            </a:r>
            <a:br>
              <a:rPr lang="pt-BR" sz="3100" b="1" dirty="0">
                <a:latin typeface="Arial" panose="020B0604020202020204" pitchFamily="34" charset="0"/>
                <a:cs typeface="Arial" panose="020B0604020202020204" pitchFamily="34" charset="0"/>
              </a:rPr>
            </a:br>
            <a:endParaRPr lang="pt-BR" sz="31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91633" y="2062647"/>
            <a:ext cx="10608733" cy="360608"/>
          </a:xfrm>
        </p:spPr>
        <p:txBody>
          <a:bodyPr>
            <a:noAutofit/>
          </a:bodyPr>
          <a:lstStyle/>
          <a:p>
            <a:pPr marL="0" indent="0">
              <a:buNone/>
            </a:pPr>
            <a:r>
              <a:rPr lang="pt-BR" b="1" dirty="0">
                <a:latin typeface="Arial" panose="020B0604020202020204" pitchFamily="34" charset="0"/>
                <a:cs typeface="Arial" panose="020B0604020202020204" pitchFamily="34" charset="0"/>
              </a:rPr>
              <a:t>5  - Transformabilidade</a:t>
            </a:r>
          </a:p>
        </p:txBody>
      </p:sp>
      <p:sp>
        <p:nvSpPr>
          <p:cNvPr id="4" name="Espaço Reservado para Rodapé 3"/>
          <p:cNvSpPr>
            <a:spLocks noGrp="1"/>
          </p:cNvSpPr>
          <p:nvPr>
            <p:ph type="ftr" sz="quarter" idx="11"/>
          </p:nvPr>
        </p:nvSpPr>
        <p:spPr>
          <a:xfrm>
            <a:off x="110544" y="6553714"/>
            <a:ext cx="4114800" cy="365125"/>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51</a:t>
            </a:fld>
            <a:endParaRPr lang="pt-BR"/>
          </a:p>
        </p:txBody>
      </p:sp>
      <p:sp>
        <p:nvSpPr>
          <p:cNvPr id="6" name="Retângulo 5"/>
          <p:cNvSpPr/>
          <p:nvPr/>
        </p:nvSpPr>
        <p:spPr>
          <a:xfrm>
            <a:off x="361681" y="3337655"/>
            <a:ext cx="10083085" cy="954107"/>
          </a:xfrm>
          <a:prstGeom prst="rect">
            <a:avLst/>
          </a:prstGeom>
        </p:spPr>
        <p:txBody>
          <a:bodyPr wrap="square">
            <a:spAutoFit/>
          </a:bodyPr>
          <a:lstStyle/>
          <a:p>
            <a:pPr marL="514350" indent="-514350" algn="just"/>
            <a:r>
              <a:rPr lang="pt-BR" sz="2400" b="1" dirty="0"/>
              <a:t>				</a:t>
            </a:r>
            <a:r>
              <a:rPr lang="pt-BR" sz="2800" dirty="0">
                <a:latin typeface="Arial" panose="020B0604020202020204" pitchFamily="34" charset="0"/>
                <a:cs typeface="Arial" panose="020B0604020202020204" pitchFamily="34" charset="0"/>
              </a:rPr>
              <a:t>Quando o material permanente é adquirido para fim de transformação.</a:t>
            </a:r>
          </a:p>
        </p:txBody>
      </p:sp>
    </p:spTree>
    <p:extLst>
      <p:ext uri="{BB962C8B-B14F-4D97-AF65-F5344CB8AC3E}">
        <p14:creationId xmlns:p14="http://schemas.microsoft.com/office/powerpoint/2010/main" val="39433784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90561" y="878723"/>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3 -  Reavaliação dos Bens Públicos     </a:t>
            </a:r>
            <a:r>
              <a:rPr lang="pt-BR" sz="2400" b="1" dirty="0">
                <a:latin typeface="Arial" panose="020B0604020202020204" pitchFamily="34" charset="0"/>
                <a:cs typeface="Arial" panose="020B0604020202020204" pitchFamily="34" charset="0"/>
              </a:rPr>
              <a:t>-    Ativo Permanente</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52</a:t>
            </a:fld>
            <a:endParaRPr lang="pt-BR"/>
          </a:p>
        </p:txBody>
      </p:sp>
      <p:sp>
        <p:nvSpPr>
          <p:cNvPr id="6" name="Retângulo 5"/>
          <p:cNvSpPr/>
          <p:nvPr/>
        </p:nvSpPr>
        <p:spPr>
          <a:xfrm>
            <a:off x="790561" y="1675732"/>
            <a:ext cx="9908147" cy="3539430"/>
          </a:xfrm>
          <a:prstGeom prst="rect">
            <a:avLst/>
          </a:prstGeom>
        </p:spPr>
        <p:txBody>
          <a:bodyPr wrap="square">
            <a:spAutoFit/>
          </a:bodyPr>
          <a:lstStyle/>
          <a:p>
            <a:r>
              <a:rPr lang="pt-BR" sz="2800" dirty="0">
                <a:latin typeface="Arial" panose="020B0604020202020204" pitchFamily="34" charset="0"/>
                <a:cs typeface="Arial" panose="020B0604020202020204" pitchFamily="34" charset="0"/>
              </a:rPr>
              <a:t>-Reavaliados a cada 4 (quatro) anos e anualmente em casos de grande variação;</a:t>
            </a:r>
          </a:p>
          <a:p>
            <a:r>
              <a:rPr lang="pt-BR" sz="2800" dirty="0">
                <a:latin typeface="Arial" panose="020B0604020202020204" pitchFamily="34" charset="0"/>
                <a:cs typeface="Arial" panose="020B0604020202020204" pitchFamily="34" charset="0"/>
              </a:rPr>
              <a:t>-O ajuste ao valor reavaliado se dá pelo valor líquido do bem, isto é, deduzido da depreciação;</a:t>
            </a:r>
          </a:p>
          <a:p>
            <a:r>
              <a:rPr lang="pt-BR" sz="2800" dirty="0">
                <a:latin typeface="Arial" panose="020B0604020202020204" pitchFamily="34" charset="0"/>
                <a:cs typeface="Arial" panose="020B0604020202020204" pitchFamily="34" charset="0"/>
              </a:rPr>
              <a:t>-Sugere-se a reavaliação de todos os bens do ativo permanente de forma simultânea; </a:t>
            </a:r>
          </a:p>
          <a:p>
            <a:r>
              <a:rPr lang="pt-BR" sz="2800" dirty="0">
                <a:latin typeface="Arial" panose="020B0604020202020204" pitchFamily="34" charset="0"/>
                <a:cs typeface="Arial" panose="020B0604020202020204" pitchFamily="34" charset="0"/>
              </a:rPr>
              <a:t>-Sugere-se a constituição de uma equipe técnica capaz para a avaliação e emissão dos relatórios de suporte;</a:t>
            </a:r>
          </a:p>
        </p:txBody>
      </p:sp>
    </p:spTree>
    <p:extLst>
      <p:ext uri="{BB962C8B-B14F-4D97-AF65-F5344CB8AC3E}">
        <p14:creationId xmlns:p14="http://schemas.microsoft.com/office/powerpoint/2010/main" val="2745707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90561" y="878723"/>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3 -  </a:t>
            </a:r>
            <a:r>
              <a:rPr lang="pt-BR" sz="2400" b="1" dirty="0" err="1">
                <a:solidFill>
                  <a:schemeClr val="accent2">
                    <a:lumMod val="75000"/>
                  </a:schemeClr>
                </a:solidFill>
                <a:latin typeface="Arial" panose="020B0604020202020204" pitchFamily="34" charset="0"/>
                <a:cs typeface="Arial" panose="020B0604020202020204" pitchFamily="34" charset="0"/>
              </a:rPr>
              <a:t>Impairment</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53</a:t>
            </a:fld>
            <a:endParaRPr lang="pt-BR"/>
          </a:p>
        </p:txBody>
      </p:sp>
      <p:sp>
        <p:nvSpPr>
          <p:cNvPr id="7" name="Retângulo 6"/>
          <p:cNvSpPr/>
          <p:nvPr/>
        </p:nvSpPr>
        <p:spPr>
          <a:xfrm>
            <a:off x="739045" y="2027034"/>
            <a:ext cx="10761372" cy="3539430"/>
          </a:xfrm>
          <a:prstGeom prst="rect">
            <a:avLst/>
          </a:prstGeom>
        </p:spPr>
        <p:txBody>
          <a:bodyPr wrap="square">
            <a:spAutoFit/>
          </a:bodyPr>
          <a:lstStyle/>
          <a:p>
            <a:pPr algn="just"/>
            <a:r>
              <a:rPr lang="pt-BR" sz="2800" dirty="0">
                <a:latin typeface="Arial" panose="020B0604020202020204" pitchFamily="34" charset="0"/>
                <a:cs typeface="Arial" panose="020B0604020202020204" pitchFamily="34" charset="0"/>
              </a:rPr>
              <a:t> Empresas que caminham ao encontro da </a:t>
            </a:r>
            <a:r>
              <a:rPr lang="pt-BR" sz="2800" dirty="0">
                <a:latin typeface="Arial" panose="020B0604020202020204" pitchFamily="34" charset="0"/>
                <a:cs typeface="Arial" panose="020B0604020202020204" pitchFamily="34" charset="0"/>
                <a:hlinkClick r:id="rId3"/>
              </a:rPr>
              <a:t>Governança Corporativa</a:t>
            </a:r>
            <a:r>
              <a:rPr lang="pt-BR" sz="2800" dirty="0">
                <a:latin typeface="Arial" panose="020B0604020202020204" pitchFamily="34" charset="0"/>
                <a:cs typeface="Arial" panose="020B0604020202020204" pitchFamily="34" charset="0"/>
              </a:rPr>
              <a:t> devem, dentre tantas coisas, atentar-se para a adequação à </a:t>
            </a:r>
            <a:r>
              <a:rPr lang="pt-BR" sz="2800" dirty="0">
                <a:latin typeface="Arial" panose="020B0604020202020204" pitchFamily="34" charset="0"/>
                <a:cs typeface="Arial" panose="020B0604020202020204" pitchFamily="34" charset="0"/>
                <a:hlinkClick r:id="rId4"/>
              </a:rPr>
              <a:t>IFRS</a:t>
            </a:r>
            <a:r>
              <a:rPr lang="pt-BR" sz="2800" dirty="0">
                <a:latin typeface="Arial" panose="020B0604020202020204" pitchFamily="34" charset="0"/>
                <a:cs typeface="Arial" panose="020B0604020202020204" pitchFamily="34" charset="0"/>
              </a:rPr>
              <a:t> (</a:t>
            </a:r>
            <a:r>
              <a:rPr lang="pt-BR" sz="2800" dirty="0" err="1">
                <a:latin typeface="Arial" panose="020B0604020202020204" pitchFamily="34" charset="0"/>
                <a:cs typeface="Arial" panose="020B0604020202020204" pitchFamily="34" charset="0"/>
                <a:hlinkClick r:id="rId4"/>
              </a:rPr>
              <a:t>International</a:t>
            </a:r>
            <a:r>
              <a:rPr lang="pt-BR" sz="2800" dirty="0">
                <a:latin typeface="Arial" panose="020B0604020202020204" pitchFamily="34" charset="0"/>
                <a:cs typeface="Arial" panose="020B0604020202020204" pitchFamily="34" charset="0"/>
                <a:hlinkClick r:id="rId4"/>
              </a:rPr>
              <a:t> Financial </a:t>
            </a:r>
            <a:r>
              <a:rPr lang="pt-BR" sz="2800" dirty="0" err="1">
                <a:latin typeface="Arial" panose="020B0604020202020204" pitchFamily="34" charset="0"/>
                <a:cs typeface="Arial" panose="020B0604020202020204" pitchFamily="34" charset="0"/>
                <a:hlinkClick r:id="rId4"/>
              </a:rPr>
              <a:t>Reporting</a:t>
            </a:r>
            <a:r>
              <a:rPr lang="pt-BR" sz="2800" dirty="0">
                <a:latin typeface="Arial" panose="020B0604020202020204" pitchFamily="34" charset="0"/>
                <a:cs typeface="Arial" panose="020B0604020202020204" pitchFamily="34" charset="0"/>
                <a:hlinkClick r:id="rId4"/>
              </a:rPr>
              <a:t> Standards</a:t>
            </a:r>
            <a:r>
              <a:rPr lang="pt-BR" sz="2800" dirty="0">
                <a:latin typeface="Arial" panose="020B0604020202020204" pitchFamily="34" charset="0"/>
                <a:cs typeface="Arial" panose="020B0604020202020204" pitchFamily="34" charset="0"/>
              </a:rPr>
              <a:t>). Nesse contexto, no ano de 2007, com a</a:t>
            </a:r>
            <a:r>
              <a:rPr lang="pt-BR" sz="2800" b="1" dirty="0">
                <a:latin typeface="Arial" panose="020B0604020202020204" pitchFamily="34" charset="0"/>
                <a:cs typeface="Arial" panose="020B0604020202020204" pitchFamily="34" charset="0"/>
              </a:rPr>
              <a:t> Lei 11.638</a:t>
            </a:r>
            <a:r>
              <a:rPr lang="pt-BR" sz="2800" dirty="0">
                <a:latin typeface="Arial" panose="020B0604020202020204" pitchFamily="34" charset="0"/>
                <a:cs typeface="Arial" panose="020B0604020202020204" pitchFamily="34" charset="0"/>
              </a:rPr>
              <a:t>, passou a ser obrigatória, nas demonstrações financeiras anuais, a avaliação de ativos pelo seu valor recuperável. Utilizando o termo contábil, passou a existir a obrigatoriedade de realizar o </a:t>
            </a:r>
            <a:r>
              <a:rPr lang="pt-BR" sz="2800" b="1" dirty="0">
                <a:latin typeface="Arial" panose="020B0604020202020204" pitchFamily="34" charset="0"/>
                <a:cs typeface="Arial" panose="020B0604020202020204" pitchFamily="34" charset="0"/>
              </a:rPr>
              <a:t>Teste de </a:t>
            </a:r>
            <a:r>
              <a:rPr lang="pt-BR" sz="2800" b="1" dirty="0" err="1">
                <a:latin typeface="Arial" panose="020B0604020202020204" pitchFamily="34" charset="0"/>
                <a:cs typeface="Arial" panose="020B0604020202020204" pitchFamily="34" charset="0"/>
              </a:rPr>
              <a:t>Impairment</a:t>
            </a:r>
            <a:r>
              <a:rPr lang="pt-BR"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97125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85062FD-54C0-BC90-4E11-E17C6F7D1CA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5834F97-7783-6D96-9456-6396727D7FD5}"/>
              </a:ext>
            </a:extLst>
          </p:cNvPr>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a:extLst>
              <a:ext uri="{FF2B5EF4-FFF2-40B4-BE49-F238E27FC236}">
                <a16:creationId xmlns:a16="http://schemas.microsoft.com/office/drawing/2014/main" id="{71FD5791-DDDB-C0CF-C9CC-A9AA3CF4376C}"/>
              </a:ext>
            </a:extLst>
          </p:cNvPr>
          <p:cNvSpPr>
            <a:spLocks noGrp="1"/>
          </p:cNvSpPr>
          <p:nvPr>
            <p:ph idx="1"/>
          </p:nvPr>
        </p:nvSpPr>
        <p:spPr>
          <a:xfrm>
            <a:off x="790561" y="878723"/>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3 – Teste de </a:t>
            </a:r>
            <a:r>
              <a:rPr lang="pt-BR" sz="2400" b="1" dirty="0" err="1">
                <a:solidFill>
                  <a:schemeClr val="accent2">
                    <a:lumMod val="75000"/>
                  </a:schemeClr>
                </a:solidFill>
                <a:latin typeface="Arial" panose="020B0604020202020204" pitchFamily="34" charset="0"/>
                <a:cs typeface="Arial" panose="020B0604020202020204" pitchFamily="34" charset="0"/>
              </a:rPr>
              <a:t>Impairment</a:t>
            </a:r>
            <a:endParaRPr lang="pt-BR" sz="2000" dirty="0"/>
          </a:p>
        </p:txBody>
      </p:sp>
      <p:sp>
        <p:nvSpPr>
          <p:cNvPr id="4" name="Espaço Reservado para Rodapé 3">
            <a:extLst>
              <a:ext uri="{FF2B5EF4-FFF2-40B4-BE49-F238E27FC236}">
                <a16:creationId xmlns:a16="http://schemas.microsoft.com/office/drawing/2014/main" id="{348E49EB-9D07-A6F6-691F-9112A8B44EBC}"/>
              </a:ext>
            </a:extLst>
          </p:cNvPr>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a:extLst>
              <a:ext uri="{FF2B5EF4-FFF2-40B4-BE49-F238E27FC236}">
                <a16:creationId xmlns:a16="http://schemas.microsoft.com/office/drawing/2014/main" id="{7998C147-524C-A710-F0C5-7474475C9744}"/>
              </a:ext>
            </a:extLst>
          </p:cNvPr>
          <p:cNvSpPr>
            <a:spLocks noGrp="1"/>
          </p:cNvSpPr>
          <p:nvPr>
            <p:ph type="sldNum" sz="quarter" idx="12"/>
          </p:nvPr>
        </p:nvSpPr>
        <p:spPr/>
        <p:txBody>
          <a:bodyPr/>
          <a:lstStyle/>
          <a:p>
            <a:fld id="{F5EF8141-5781-4FD4-9552-C5D35CA5005E}" type="slidenum">
              <a:rPr lang="pt-BR" smtClean="0"/>
              <a:t>54</a:t>
            </a:fld>
            <a:endParaRPr lang="pt-BR"/>
          </a:p>
        </p:txBody>
      </p:sp>
      <p:sp>
        <p:nvSpPr>
          <p:cNvPr id="7" name="Retângulo 6">
            <a:extLst>
              <a:ext uri="{FF2B5EF4-FFF2-40B4-BE49-F238E27FC236}">
                <a16:creationId xmlns:a16="http://schemas.microsoft.com/office/drawing/2014/main" id="{0AF33FE6-6858-0C1E-3E80-F7DC5BE87895}"/>
              </a:ext>
            </a:extLst>
          </p:cNvPr>
          <p:cNvSpPr/>
          <p:nvPr/>
        </p:nvSpPr>
        <p:spPr>
          <a:xfrm>
            <a:off x="739045" y="2027034"/>
            <a:ext cx="10761372" cy="523220"/>
          </a:xfrm>
          <a:prstGeom prst="rect">
            <a:avLst/>
          </a:prstGeom>
        </p:spPr>
        <p:txBody>
          <a:bodyPr wrap="square">
            <a:spAutoFit/>
          </a:bodyPr>
          <a:lstStyle/>
          <a:p>
            <a:pPr algn="just"/>
            <a:r>
              <a:rPr lang="pt-BR" sz="2800" dirty="0">
                <a:latin typeface="Arial" panose="020B0604020202020204" pitchFamily="34" charset="0"/>
                <a:cs typeface="Arial" panose="020B0604020202020204" pitchFamily="34" charset="0"/>
              </a:rPr>
              <a:t> </a:t>
            </a:r>
          </a:p>
        </p:txBody>
      </p:sp>
      <p:sp>
        <p:nvSpPr>
          <p:cNvPr id="8" name="CaixaDeTexto 7">
            <a:extLst>
              <a:ext uri="{FF2B5EF4-FFF2-40B4-BE49-F238E27FC236}">
                <a16:creationId xmlns:a16="http://schemas.microsoft.com/office/drawing/2014/main" id="{D3904FFD-8BA4-C876-2AF6-0D5966377F3B}"/>
              </a:ext>
            </a:extLst>
          </p:cNvPr>
          <p:cNvSpPr txBox="1"/>
          <p:nvPr/>
        </p:nvSpPr>
        <p:spPr>
          <a:xfrm>
            <a:off x="888642" y="1329482"/>
            <a:ext cx="10951260" cy="4322145"/>
          </a:xfrm>
          <a:prstGeom prst="rect">
            <a:avLst/>
          </a:prstGeom>
          <a:noFill/>
        </p:spPr>
        <p:txBody>
          <a:bodyPr wrap="square">
            <a:spAutoFit/>
          </a:bodyPr>
          <a:lstStyle/>
          <a:p>
            <a:pPr algn="just">
              <a:lnSpc>
                <a:spcPct val="115000"/>
              </a:lnSpc>
              <a:spcAft>
                <a:spcPts val="1200"/>
              </a:spcAft>
            </a:pPr>
            <a:r>
              <a:rPr lang="pt-BR" sz="2800" kern="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	O teste de </a:t>
            </a:r>
            <a:r>
              <a:rPr lang="pt-BR" sz="2800" kern="0" dirty="0" err="1">
                <a:solidFill>
                  <a:srgbClr val="242424"/>
                </a:solidFill>
                <a:effectLst/>
                <a:latin typeface="Arial" panose="020B0604020202020204" pitchFamily="34" charset="0"/>
                <a:ea typeface="Times New Roman" panose="02020603050405020304" pitchFamily="18" charset="0"/>
                <a:cs typeface="Arial" panose="020B0604020202020204" pitchFamily="34" charset="0"/>
              </a:rPr>
              <a:t>impairment</a:t>
            </a:r>
            <a:r>
              <a:rPr lang="pt-BR" sz="2800" kern="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 deve ser realizado para identificar a perda de valor recuperável de um bem público. Caso o valor contábil exceda o valor recuperável, a diferença deve ser reconhecida como perda por </a:t>
            </a:r>
            <a:r>
              <a:rPr lang="pt-BR" sz="2800" kern="0" dirty="0" err="1">
                <a:solidFill>
                  <a:srgbClr val="242424"/>
                </a:solidFill>
                <a:effectLst/>
                <a:latin typeface="Arial" panose="020B0604020202020204" pitchFamily="34" charset="0"/>
                <a:ea typeface="Times New Roman" panose="02020603050405020304" pitchFamily="18" charset="0"/>
                <a:cs typeface="Arial" panose="020B0604020202020204" pitchFamily="34" charset="0"/>
              </a:rPr>
              <a:t>impairment</a:t>
            </a:r>
            <a:r>
              <a:rPr lang="pt-BR" sz="2800" kern="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a:t>
            </a:r>
            <a:endParaRPr lang="pt-BR" sz="28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15000"/>
              </a:lnSpc>
              <a:spcAft>
                <a:spcPts val="1200"/>
              </a:spcAft>
            </a:pPr>
            <a:r>
              <a:rPr lang="pt-BR" sz="2800" b="1" kern="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	Reversão do valor recuperável</a:t>
            </a:r>
            <a:r>
              <a:rPr lang="pt-BR" sz="2800" kern="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 A reversão do valor recuperável deve ser registrada quando houver recuperação do valor do bem anteriormente reduzido por </a:t>
            </a:r>
            <a:r>
              <a:rPr lang="pt-BR" sz="2800" kern="0" dirty="0" err="1">
                <a:solidFill>
                  <a:srgbClr val="242424"/>
                </a:solidFill>
                <a:effectLst/>
                <a:latin typeface="Arial" panose="020B0604020202020204" pitchFamily="34" charset="0"/>
                <a:ea typeface="Times New Roman" panose="02020603050405020304" pitchFamily="18" charset="0"/>
                <a:cs typeface="Arial" panose="020B0604020202020204" pitchFamily="34" charset="0"/>
              </a:rPr>
              <a:t>impairment</a:t>
            </a:r>
            <a:endParaRPr lang="pt-BR" sz="2800" kern="100" dirty="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endParaRPr lang="pt-BR" sz="28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4623060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90561" y="878723"/>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3 -  Reavaliação dos Bens Públicos     </a:t>
            </a:r>
            <a:r>
              <a:rPr lang="pt-BR" sz="2400" b="1" dirty="0">
                <a:latin typeface="Arial" panose="020B0604020202020204" pitchFamily="34" charset="0"/>
                <a:cs typeface="Arial" panose="020B0604020202020204" pitchFamily="34" charset="0"/>
              </a:rPr>
              <a:t>-    Registro Contábil</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55</a:t>
            </a:fld>
            <a:endParaRPr lang="pt-BR"/>
          </a:p>
        </p:txBody>
      </p:sp>
      <p:sp>
        <p:nvSpPr>
          <p:cNvPr id="7" name="Retângulo 6"/>
          <p:cNvSpPr/>
          <p:nvPr/>
        </p:nvSpPr>
        <p:spPr>
          <a:xfrm>
            <a:off x="739045" y="2027034"/>
            <a:ext cx="10761372" cy="523220"/>
          </a:xfrm>
          <a:prstGeom prst="rect">
            <a:avLst/>
          </a:prstGeom>
        </p:spPr>
        <p:txBody>
          <a:bodyPr wrap="square">
            <a:spAutoFit/>
          </a:bodyPr>
          <a:lstStyle/>
          <a:p>
            <a:pPr algn="just"/>
            <a:r>
              <a:rPr lang="pt-BR" sz="2800" dirty="0">
                <a:latin typeface="Arial" panose="020B0604020202020204" pitchFamily="34" charset="0"/>
                <a:cs typeface="Arial" panose="020B0604020202020204" pitchFamily="34" charset="0"/>
              </a:rPr>
              <a:t> </a:t>
            </a:r>
          </a:p>
        </p:txBody>
      </p:sp>
      <p:sp>
        <p:nvSpPr>
          <p:cNvPr id="6" name="Retângulo 5"/>
          <p:cNvSpPr/>
          <p:nvPr/>
        </p:nvSpPr>
        <p:spPr>
          <a:xfrm>
            <a:off x="610257" y="1596146"/>
            <a:ext cx="10001935" cy="1384995"/>
          </a:xfrm>
          <a:prstGeom prst="rect">
            <a:avLst/>
          </a:prstGeom>
        </p:spPr>
        <p:txBody>
          <a:bodyPr wrap="square">
            <a:spAutoFit/>
          </a:bodyPr>
          <a:lstStyle/>
          <a:p>
            <a:endParaRPr lang="pt-BR" sz="2800" dirty="0">
              <a:latin typeface="Arial" panose="020B0604020202020204" pitchFamily="34" charset="0"/>
              <a:cs typeface="Arial" panose="020B0604020202020204" pitchFamily="34" charset="0"/>
            </a:endParaRPr>
          </a:p>
          <a:p>
            <a:r>
              <a:rPr lang="pt-BR" sz="2800" dirty="0">
                <a:latin typeface="Arial" panose="020B0604020202020204" pitchFamily="34" charset="0"/>
                <a:cs typeface="Arial" panose="020B0604020202020204" pitchFamily="34" charset="0"/>
              </a:rPr>
              <a:t> 	As variações da reavaliação deverá se dar diretamente no resultado patrimonial do período.</a:t>
            </a:r>
          </a:p>
        </p:txBody>
      </p:sp>
    </p:spTree>
    <p:extLst>
      <p:ext uri="{BB962C8B-B14F-4D97-AF65-F5344CB8AC3E}">
        <p14:creationId xmlns:p14="http://schemas.microsoft.com/office/powerpoint/2010/main" val="40133125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80664" y="1236373"/>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Depreciação</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56</a:t>
            </a:fld>
            <a:endParaRPr lang="pt-BR"/>
          </a:p>
        </p:txBody>
      </p:sp>
      <p:sp>
        <p:nvSpPr>
          <p:cNvPr id="7" name="Retângulo 6"/>
          <p:cNvSpPr/>
          <p:nvPr/>
        </p:nvSpPr>
        <p:spPr>
          <a:xfrm>
            <a:off x="914400" y="2696879"/>
            <a:ext cx="10650828" cy="138499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r>
              <a:rPr lang="pt-BR" sz="2800" dirty="0">
                <a:latin typeface="Arial" panose="020B0604020202020204" pitchFamily="34" charset="0"/>
                <a:cs typeface="Arial" panose="020B0604020202020204" pitchFamily="34" charset="0"/>
              </a:rPr>
              <a:t>Diminuição do valor dos bens tangíveis por desgastes, ações da natureza, perda de utilidade por uso ou obsolescência. É calculado e controlado por item. </a:t>
            </a:r>
          </a:p>
        </p:txBody>
      </p:sp>
    </p:spTree>
    <p:extLst>
      <p:ext uri="{BB962C8B-B14F-4D97-AF65-F5344CB8AC3E}">
        <p14:creationId xmlns:p14="http://schemas.microsoft.com/office/powerpoint/2010/main" val="22968065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80664" y="1236373"/>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57</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888642" y="2530446"/>
            <a:ext cx="10200068" cy="1384995"/>
          </a:xfrm>
          <a:prstGeom prst="rect">
            <a:avLst/>
          </a:prstGeom>
        </p:spPr>
        <p:txBody>
          <a:bodyPr wrap="square">
            <a:spAutoFit/>
          </a:bodyPr>
          <a:lstStyle/>
          <a:p>
            <a:pPr marL="457200" indent="-457200">
              <a:buFont typeface="Arial" panose="020B0604020202020204" pitchFamily="34" charset="0"/>
              <a:buChar char="•"/>
            </a:pPr>
            <a:r>
              <a:rPr lang="pt-BR" sz="2800" dirty="0">
                <a:latin typeface="Arial" panose="020B0604020202020204" pitchFamily="34" charset="0"/>
                <a:cs typeface="Arial" panose="020B0604020202020204" pitchFamily="34" charset="0"/>
              </a:rPr>
              <a:t>1 - Quotas Constantes </a:t>
            </a:r>
          </a:p>
          <a:p>
            <a:pPr marL="457200" indent="-457200">
              <a:buFont typeface="Arial" panose="020B0604020202020204" pitchFamily="34" charset="0"/>
              <a:buChar char="•"/>
            </a:pPr>
            <a:r>
              <a:rPr lang="pt-BR" sz="2800" dirty="0">
                <a:latin typeface="Arial" panose="020B0604020202020204" pitchFamily="34" charset="0"/>
                <a:cs typeface="Arial" panose="020B0604020202020204" pitchFamily="34" charset="0"/>
              </a:rPr>
              <a:t>2 - Soma dos Dígitos </a:t>
            </a:r>
          </a:p>
          <a:p>
            <a:pPr marL="457200" indent="-457200">
              <a:buFont typeface="Arial" panose="020B0604020202020204" pitchFamily="34" charset="0"/>
              <a:buChar char="•"/>
            </a:pPr>
            <a:r>
              <a:rPr lang="pt-BR" sz="2800" dirty="0">
                <a:latin typeface="Arial" panose="020B0604020202020204" pitchFamily="34" charset="0"/>
                <a:cs typeface="Arial" panose="020B0604020202020204" pitchFamily="34" charset="0"/>
              </a:rPr>
              <a:t>3 - Unidade Produzida</a:t>
            </a:r>
          </a:p>
        </p:txBody>
      </p:sp>
    </p:spTree>
    <p:extLst>
      <p:ext uri="{BB962C8B-B14F-4D97-AF65-F5344CB8AC3E}">
        <p14:creationId xmlns:p14="http://schemas.microsoft.com/office/powerpoint/2010/main" val="8505505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80664" y="1236373"/>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 – Quotas Constantes</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58</a:t>
            </a:fld>
            <a:endParaRPr lang="pt-BR"/>
          </a:p>
        </p:txBody>
      </p:sp>
      <p:sp>
        <p:nvSpPr>
          <p:cNvPr id="7" name="Retângulo 6"/>
          <p:cNvSpPr/>
          <p:nvPr/>
        </p:nvSpPr>
        <p:spPr>
          <a:xfrm>
            <a:off x="1107583" y="2644170"/>
            <a:ext cx="10650828" cy="138499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r>
              <a:rPr lang="pt-BR" sz="2800" dirty="0">
                <a:latin typeface="Arial" panose="020B0604020202020204" pitchFamily="34" charset="0"/>
                <a:cs typeface="Arial" panose="020B0604020202020204" pitchFamily="34" charset="0"/>
              </a:rPr>
              <a:t>Mais utilizado, seu cálculo é bastante simples e considera o prazo de vida útil do bem a ser depreciado, pelo valor líquido do montante residual.</a:t>
            </a:r>
          </a:p>
        </p:txBody>
      </p:sp>
      <p:sp>
        <p:nvSpPr>
          <p:cNvPr id="6" name="Retângulo 5"/>
          <p:cNvSpPr/>
          <p:nvPr/>
        </p:nvSpPr>
        <p:spPr>
          <a:xfrm>
            <a:off x="888642" y="2530446"/>
            <a:ext cx="10200068" cy="523220"/>
          </a:xfrm>
          <a:prstGeom prst="rect">
            <a:avLst/>
          </a:prstGeom>
        </p:spPr>
        <p:txBody>
          <a:bodyPr wrap="square">
            <a:spAutoFit/>
          </a:bodyPr>
          <a:lstStyle/>
          <a:p>
            <a:pPr marL="457200" indent="-457200" algn="just">
              <a:buFont typeface="Arial" panose="020B0604020202020204" pitchFamily="34" charset="0"/>
              <a:buChar char="•"/>
            </a:pP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715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73846" y="389678"/>
            <a:ext cx="10379954"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80663" y="831606"/>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 – Quotas Constantes</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59</a:t>
            </a:fld>
            <a:endParaRPr lang="pt-BR"/>
          </a:p>
        </p:txBody>
      </p:sp>
      <p:sp>
        <p:nvSpPr>
          <p:cNvPr id="7" name="Retângulo 6"/>
          <p:cNvSpPr/>
          <p:nvPr/>
        </p:nvSpPr>
        <p:spPr>
          <a:xfrm>
            <a:off x="1326523" y="1687132"/>
            <a:ext cx="10431887"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graphicFrame>
        <p:nvGraphicFramePr>
          <p:cNvPr id="8" name="Tabela 7"/>
          <p:cNvGraphicFramePr>
            <a:graphicFrameLocks noGrp="1"/>
          </p:cNvGraphicFramePr>
          <p:nvPr>
            <p:extLst>
              <p:ext uri="{D42A27DB-BD31-4B8C-83A1-F6EECF244321}">
                <p14:modId xmlns:p14="http://schemas.microsoft.com/office/powerpoint/2010/main" val="1880262213"/>
              </p:ext>
            </p:extLst>
          </p:nvPr>
        </p:nvGraphicFramePr>
        <p:xfrm>
          <a:off x="482601" y="1243547"/>
          <a:ext cx="10871199" cy="5172550"/>
        </p:xfrm>
        <a:graphic>
          <a:graphicData uri="http://schemas.openxmlformats.org/drawingml/2006/table">
            <a:tbl>
              <a:tblPr firstRow="1" bandRow="1">
                <a:tableStyleId>{5C22544A-7EE6-4342-B048-85BDC9FD1C3A}</a:tableStyleId>
              </a:tblPr>
              <a:tblGrid>
                <a:gridCol w="870365">
                  <a:extLst>
                    <a:ext uri="{9D8B030D-6E8A-4147-A177-3AD203B41FA5}">
                      <a16:colId xmlns:a16="http://schemas.microsoft.com/office/drawing/2014/main" val="20000"/>
                    </a:ext>
                  </a:extLst>
                </a:gridCol>
                <a:gridCol w="6377101">
                  <a:extLst>
                    <a:ext uri="{9D8B030D-6E8A-4147-A177-3AD203B41FA5}">
                      <a16:colId xmlns:a16="http://schemas.microsoft.com/office/drawing/2014/main" val="20001"/>
                    </a:ext>
                  </a:extLst>
                </a:gridCol>
                <a:gridCol w="3623733">
                  <a:extLst>
                    <a:ext uri="{9D8B030D-6E8A-4147-A177-3AD203B41FA5}">
                      <a16:colId xmlns:a16="http://schemas.microsoft.com/office/drawing/2014/main" val="20002"/>
                    </a:ext>
                  </a:extLst>
                </a:gridCol>
              </a:tblGrid>
              <a:tr h="517255">
                <a:tc>
                  <a:txBody>
                    <a:bodyPr/>
                    <a:lstStyle/>
                    <a:p>
                      <a:endParaRPr lang="pt-BR" dirty="0"/>
                    </a:p>
                  </a:txBody>
                  <a:tcPr/>
                </a:tc>
                <a:tc>
                  <a:txBody>
                    <a:bodyPr/>
                    <a:lstStyle/>
                    <a:p>
                      <a:r>
                        <a:rPr lang="pt-BR" dirty="0">
                          <a:solidFill>
                            <a:schemeClr val="tx1"/>
                          </a:solidFill>
                        </a:rPr>
                        <a:t>DEPRECIAÇÃO</a:t>
                      </a:r>
                    </a:p>
                  </a:txBody>
                  <a:tcPr/>
                </a:tc>
                <a:tc>
                  <a:txBody>
                    <a:bodyPr/>
                    <a:lstStyle/>
                    <a:p>
                      <a:endParaRPr lang="pt-BR" dirty="0"/>
                    </a:p>
                  </a:txBody>
                  <a:tcPr/>
                </a:tc>
                <a:extLst>
                  <a:ext uri="{0D108BD9-81ED-4DB2-BD59-A6C34878D82A}">
                    <a16:rowId xmlns:a16="http://schemas.microsoft.com/office/drawing/2014/main" val="10000"/>
                  </a:ext>
                </a:extLst>
              </a:tr>
              <a:tr h="517255">
                <a:tc>
                  <a:txBody>
                    <a:bodyPr/>
                    <a:lstStyle/>
                    <a:p>
                      <a:pPr algn="ctr"/>
                      <a:endParaRPr lang="pt-BR" b="1" dirty="0"/>
                    </a:p>
                  </a:txBody>
                  <a:tcPr/>
                </a:tc>
                <a:tc>
                  <a:txBody>
                    <a:bodyPr/>
                    <a:lstStyle/>
                    <a:p>
                      <a:r>
                        <a:rPr lang="pt-BR" dirty="0"/>
                        <a:t>Máquinas, Utensílios e Equipamentos </a:t>
                      </a:r>
                    </a:p>
                  </a:txBody>
                  <a:tcPr/>
                </a:tc>
                <a:tc>
                  <a:txBody>
                    <a:bodyPr/>
                    <a:lstStyle/>
                    <a:p>
                      <a:endParaRPr lang="pt-BR" dirty="0"/>
                    </a:p>
                  </a:txBody>
                  <a:tcPr/>
                </a:tc>
                <a:extLst>
                  <a:ext uri="{0D108BD9-81ED-4DB2-BD59-A6C34878D82A}">
                    <a16:rowId xmlns:a16="http://schemas.microsoft.com/office/drawing/2014/main" val="10001"/>
                  </a:ext>
                </a:extLst>
              </a:tr>
              <a:tr h="517255">
                <a:tc>
                  <a:txBody>
                    <a:bodyPr/>
                    <a:lstStyle/>
                    <a:p>
                      <a:pPr algn="ctr"/>
                      <a:endParaRPr lang="pt-BR" b="1" dirty="0"/>
                    </a:p>
                  </a:txBody>
                  <a:tcPr/>
                </a:tc>
                <a:tc>
                  <a:txBody>
                    <a:bodyPr/>
                    <a:lstStyle/>
                    <a:p>
                      <a:pPr algn="ctr"/>
                      <a:r>
                        <a:rPr lang="pt-BR" b="1" dirty="0"/>
                        <a:t>COMPOSIÇÃO</a:t>
                      </a:r>
                      <a:r>
                        <a:rPr lang="pt-BR" b="1" baseline="0" dirty="0"/>
                        <a:t> DO VALOR</a:t>
                      </a:r>
                      <a:endParaRPr lang="pt-BR" b="1" dirty="0"/>
                    </a:p>
                  </a:txBody>
                  <a:tcPr/>
                </a:tc>
                <a:tc>
                  <a:txBody>
                    <a:bodyPr/>
                    <a:lstStyle/>
                    <a:p>
                      <a:endParaRPr lang="pt-BR"/>
                    </a:p>
                  </a:txBody>
                  <a:tcPr/>
                </a:tc>
                <a:extLst>
                  <a:ext uri="{0D108BD9-81ED-4DB2-BD59-A6C34878D82A}">
                    <a16:rowId xmlns:a16="http://schemas.microsoft.com/office/drawing/2014/main" val="10002"/>
                  </a:ext>
                </a:extLst>
              </a:tr>
              <a:tr h="517255">
                <a:tc>
                  <a:txBody>
                    <a:bodyPr/>
                    <a:lstStyle/>
                    <a:p>
                      <a:pPr algn="ctr"/>
                      <a:r>
                        <a:rPr lang="pt-BR" b="1" dirty="0"/>
                        <a:t>+</a:t>
                      </a:r>
                    </a:p>
                  </a:txBody>
                  <a:tcPr/>
                </a:tc>
                <a:tc>
                  <a:txBody>
                    <a:bodyPr/>
                    <a:lstStyle/>
                    <a:p>
                      <a:r>
                        <a:rPr lang="pt-BR" dirty="0"/>
                        <a:t>Valor Contábil </a:t>
                      </a:r>
                    </a:p>
                  </a:txBody>
                  <a:tcPr/>
                </a:tc>
                <a:tc>
                  <a:txBody>
                    <a:bodyPr/>
                    <a:lstStyle/>
                    <a:p>
                      <a:pPr algn="r"/>
                      <a:r>
                        <a:rPr lang="pt-BR" dirty="0"/>
                        <a:t>15.000,00</a:t>
                      </a:r>
                    </a:p>
                  </a:txBody>
                  <a:tcPr/>
                </a:tc>
                <a:extLst>
                  <a:ext uri="{0D108BD9-81ED-4DB2-BD59-A6C34878D82A}">
                    <a16:rowId xmlns:a16="http://schemas.microsoft.com/office/drawing/2014/main" val="10003"/>
                  </a:ext>
                </a:extLst>
              </a:tr>
              <a:tr h="517255">
                <a:tc>
                  <a:txBody>
                    <a:bodyPr/>
                    <a:lstStyle/>
                    <a:p>
                      <a:pPr algn="ctr"/>
                      <a:r>
                        <a:rPr lang="pt-BR" b="1" dirty="0"/>
                        <a:t>-</a:t>
                      </a:r>
                    </a:p>
                  </a:txBody>
                  <a:tcPr/>
                </a:tc>
                <a:tc>
                  <a:txBody>
                    <a:bodyPr/>
                    <a:lstStyle/>
                    <a:p>
                      <a:r>
                        <a:rPr lang="pt-BR" dirty="0"/>
                        <a:t>Valor Residual</a:t>
                      </a:r>
                      <a:r>
                        <a:rPr lang="pt-BR" baseline="0" dirty="0"/>
                        <a:t> (10%)</a:t>
                      </a:r>
                      <a:endParaRPr lang="pt-BR" dirty="0"/>
                    </a:p>
                  </a:txBody>
                  <a:tcPr/>
                </a:tc>
                <a:tc>
                  <a:txBody>
                    <a:bodyPr/>
                    <a:lstStyle/>
                    <a:p>
                      <a:pPr algn="r"/>
                      <a:r>
                        <a:rPr lang="pt-BR" dirty="0"/>
                        <a:t>1.500,00</a:t>
                      </a:r>
                    </a:p>
                  </a:txBody>
                  <a:tcPr/>
                </a:tc>
                <a:extLst>
                  <a:ext uri="{0D108BD9-81ED-4DB2-BD59-A6C34878D82A}">
                    <a16:rowId xmlns:a16="http://schemas.microsoft.com/office/drawing/2014/main" val="10004"/>
                  </a:ext>
                </a:extLst>
              </a:tr>
              <a:tr h="517255">
                <a:tc>
                  <a:txBody>
                    <a:bodyPr/>
                    <a:lstStyle/>
                    <a:p>
                      <a:pPr algn="ctr"/>
                      <a:r>
                        <a:rPr lang="pt-BR" b="1" dirty="0"/>
                        <a:t>=</a:t>
                      </a:r>
                    </a:p>
                  </a:txBody>
                  <a:tcPr/>
                </a:tc>
                <a:tc>
                  <a:txBody>
                    <a:bodyPr/>
                    <a:lstStyle/>
                    <a:p>
                      <a:r>
                        <a:rPr lang="pt-BR" dirty="0"/>
                        <a:t>Valor</a:t>
                      </a:r>
                      <a:r>
                        <a:rPr lang="pt-BR" baseline="0" dirty="0"/>
                        <a:t> Base de Depreciação</a:t>
                      </a:r>
                      <a:endParaRPr lang="pt-BR" dirty="0"/>
                    </a:p>
                  </a:txBody>
                  <a:tcPr/>
                </a:tc>
                <a:tc>
                  <a:txBody>
                    <a:bodyPr/>
                    <a:lstStyle/>
                    <a:p>
                      <a:pPr algn="r"/>
                      <a:r>
                        <a:rPr lang="pt-BR" dirty="0"/>
                        <a:t>13.500,00</a:t>
                      </a:r>
                    </a:p>
                  </a:txBody>
                  <a:tcPr/>
                </a:tc>
                <a:extLst>
                  <a:ext uri="{0D108BD9-81ED-4DB2-BD59-A6C34878D82A}">
                    <a16:rowId xmlns:a16="http://schemas.microsoft.com/office/drawing/2014/main" val="10005"/>
                  </a:ext>
                </a:extLst>
              </a:tr>
              <a:tr h="517255">
                <a:tc>
                  <a:txBody>
                    <a:bodyPr/>
                    <a:lstStyle/>
                    <a:p>
                      <a:pPr algn="ctr"/>
                      <a:endParaRPr lang="pt-BR" b="1" dirty="0"/>
                    </a:p>
                  </a:txBody>
                  <a:tcPr/>
                </a:tc>
                <a:tc>
                  <a:txBody>
                    <a:bodyPr/>
                    <a:lstStyle/>
                    <a:p>
                      <a:pPr algn="ctr"/>
                      <a:r>
                        <a:rPr lang="pt-BR" b="1" dirty="0"/>
                        <a:t>CÁLCULO </a:t>
                      </a:r>
                    </a:p>
                  </a:txBody>
                  <a:tcPr/>
                </a:tc>
                <a:tc>
                  <a:txBody>
                    <a:bodyPr/>
                    <a:lstStyle/>
                    <a:p>
                      <a:pPr algn="ctr"/>
                      <a:endParaRPr lang="pt-BR" b="1" dirty="0"/>
                    </a:p>
                  </a:txBody>
                  <a:tcPr/>
                </a:tc>
                <a:extLst>
                  <a:ext uri="{0D108BD9-81ED-4DB2-BD59-A6C34878D82A}">
                    <a16:rowId xmlns:a16="http://schemas.microsoft.com/office/drawing/2014/main" val="10006"/>
                  </a:ext>
                </a:extLst>
              </a:tr>
              <a:tr h="517255">
                <a:tc>
                  <a:txBody>
                    <a:bodyPr/>
                    <a:lstStyle/>
                    <a:p>
                      <a:pPr algn="ctr"/>
                      <a:endParaRPr lang="pt-BR" b="1" dirty="0"/>
                    </a:p>
                  </a:txBody>
                  <a:tcPr/>
                </a:tc>
                <a:tc>
                  <a:txBody>
                    <a:bodyPr/>
                    <a:lstStyle/>
                    <a:p>
                      <a:r>
                        <a:rPr lang="pt-BR" dirty="0"/>
                        <a:t>Valor</a:t>
                      </a:r>
                      <a:r>
                        <a:rPr lang="pt-BR" baseline="0" dirty="0"/>
                        <a:t> base da Depreciação</a:t>
                      </a:r>
                      <a:endParaRPr lang="pt-BR" dirty="0"/>
                    </a:p>
                  </a:txBody>
                  <a:tcPr/>
                </a:tc>
                <a:tc>
                  <a:txBody>
                    <a:bodyPr/>
                    <a:lstStyle/>
                    <a:p>
                      <a:pPr algn="r"/>
                      <a:r>
                        <a:rPr lang="pt-BR" dirty="0"/>
                        <a:t>13.500,00</a:t>
                      </a:r>
                    </a:p>
                  </a:txBody>
                  <a:tcPr/>
                </a:tc>
                <a:extLst>
                  <a:ext uri="{0D108BD9-81ED-4DB2-BD59-A6C34878D82A}">
                    <a16:rowId xmlns:a16="http://schemas.microsoft.com/office/drawing/2014/main" val="10007"/>
                  </a:ext>
                </a:extLst>
              </a:tr>
              <a:tr h="517255">
                <a:tc>
                  <a:txBody>
                    <a:bodyPr/>
                    <a:lstStyle/>
                    <a:p>
                      <a:pPr algn="ctr"/>
                      <a:endParaRPr lang="pt-BR" b="1" dirty="0"/>
                    </a:p>
                  </a:txBody>
                  <a:tcPr/>
                </a:tc>
                <a:tc>
                  <a:txBody>
                    <a:bodyPr/>
                    <a:lstStyle/>
                    <a:p>
                      <a:r>
                        <a:rPr lang="pt-BR" dirty="0"/>
                        <a:t>Depreciação Anual 10%</a:t>
                      </a:r>
                    </a:p>
                  </a:txBody>
                  <a:tcPr/>
                </a:tc>
                <a:tc>
                  <a:txBody>
                    <a:bodyPr/>
                    <a:lstStyle/>
                    <a:p>
                      <a:pPr algn="r"/>
                      <a:r>
                        <a:rPr lang="pt-BR" dirty="0"/>
                        <a:t>1.350,00</a:t>
                      </a:r>
                    </a:p>
                  </a:txBody>
                  <a:tcPr/>
                </a:tc>
                <a:extLst>
                  <a:ext uri="{0D108BD9-81ED-4DB2-BD59-A6C34878D82A}">
                    <a16:rowId xmlns:a16="http://schemas.microsoft.com/office/drawing/2014/main" val="10008"/>
                  </a:ext>
                </a:extLst>
              </a:tr>
              <a:tr h="517255">
                <a:tc>
                  <a:txBody>
                    <a:bodyPr/>
                    <a:lstStyle/>
                    <a:p>
                      <a:pPr algn="ctr"/>
                      <a:endParaRPr lang="pt-BR" b="1" dirty="0"/>
                    </a:p>
                  </a:txBody>
                  <a:tcPr/>
                </a:tc>
                <a:tc>
                  <a:txBody>
                    <a:bodyPr/>
                    <a:lstStyle/>
                    <a:p>
                      <a:endParaRPr lang="pt-BR"/>
                    </a:p>
                  </a:txBody>
                  <a:tcPr/>
                </a:tc>
                <a:tc>
                  <a:txBody>
                    <a:bodyPr/>
                    <a:lstStyle/>
                    <a:p>
                      <a:pPr algn="r"/>
                      <a:endParaRPr lang="pt-BR"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708616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283334"/>
          </a:xfrm>
        </p:spPr>
        <p:txBody>
          <a:bodyPr>
            <a:normAutofit fontScale="90000"/>
          </a:bodyPr>
          <a:lstStyle/>
          <a:p>
            <a:pPr algn="r"/>
            <a:r>
              <a:rPr lang="pt-BR" sz="1400" b="1" dirty="0">
                <a:solidFill>
                  <a:srgbClr val="FF0000"/>
                </a:solidFill>
                <a:latin typeface="Arial" panose="020B0604020202020204" pitchFamily="34" charset="0"/>
                <a:cs typeface="Arial" panose="020B0604020202020204" pitchFamily="34" charset="0"/>
              </a:rPr>
              <a:t>INCORPORAÇÃO , AVALIAÇÃO E BAIXA - Atualizado</a:t>
            </a:r>
          </a:p>
        </p:txBody>
      </p:sp>
      <p:sp>
        <p:nvSpPr>
          <p:cNvPr id="3" name="Espaço Reservado para Conteúdo 2"/>
          <p:cNvSpPr>
            <a:spLocks noGrp="1"/>
          </p:cNvSpPr>
          <p:nvPr>
            <p:ph idx="1"/>
          </p:nvPr>
        </p:nvSpPr>
        <p:spPr>
          <a:xfrm>
            <a:off x="838200" y="1146221"/>
            <a:ext cx="10608733" cy="4940590"/>
          </a:xfrm>
        </p:spPr>
        <p:txBody>
          <a:bodyPr>
            <a:normAutofit/>
          </a:bodyPr>
          <a:lstStyle/>
          <a:p>
            <a:pPr marL="457200" lvl="1" indent="0">
              <a:buNone/>
            </a:pPr>
            <a:r>
              <a:rPr lang="pt-BR" sz="2000" b="1" dirty="0">
                <a:latin typeface="Arial" panose="020B0604020202020204" pitchFamily="34" charset="0"/>
                <a:cs typeface="Arial" panose="020B0604020202020204" pitchFamily="34" charset="0"/>
              </a:rPr>
              <a:t>1- Incorporação </a:t>
            </a:r>
          </a:p>
          <a:p>
            <a:pPr marL="457200" lvl="1" indent="0">
              <a:buNone/>
            </a:pPr>
            <a:r>
              <a:rPr lang="pt-BR" sz="2000" dirty="0">
                <a:latin typeface="Arial" panose="020B0604020202020204" pitchFamily="34" charset="0"/>
                <a:cs typeface="Arial" panose="020B0604020202020204" pitchFamily="34" charset="0"/>
              </a:rPr>
              <a:t>a) Aquisição </a:t>
            </a:r>
          </a:p>
          <a:p>
            <a:pPr marL="457200" lvl="1" indent="0">
              <a:buNone/>
            </a:pPr>
            <a:r>
              <a:rPr lang="pt-BR" sz="2000" dirty="0">
                <a:latin typeface="Arial" panose="020B0604020202020204" pitchFamily="34" charset="0"/>
                <a:cs typeface="Arial" panose="020B0604020202020204" pitchFamily="34" charset="0"/>
              </a:rPr>
              <a:t>b) Doação </a:t>
            </a:r>
          </a:p>
          <a:p>
            <a:pPr marL="457200" lvl="1" indent="0">
              <a:buNone/>
            </a:pPr>
            <a:r>
              <a:rPr lang="pt-BR" sz="2000" dirty="0">
                <a:latin typeface="Arial" panose="020B0604020202020204" pitchFamily="34" charset="0"/>
                <a:cs typeface="Arial" panose="020B0604020202020204" pitchFamily="34" charset="0"/>
              </a:rPr>
              <a:t>c) Transferência </a:t>
            </a:r>
          </a:p>
          <a:p>
            <a:pPr marL="457200" lvl="1" indent="0">
              <a:buNone/>
            </a:pPr>
            <a:r>
              <a:rPr lang="pt-BR" sz="2000" dirty="0">
                <a:latin typeface="Arial" panose="020B0604020202020204" pitchFamily="34" charset="0"/>
                <a:cs typeface="Arial" panose="020B0604020202020204" pitchFamily="34" charset="0"/>
              </a:rPr>
              <a:t>d) Permuta</a:t>
            </a:r>
          </a:p>
          <a:p>
            <a:pPr marL="457200" lvl="1" indent="0">
              <a:buNone/>
            </a:pPr>
            <a:r>
              <a:rPr lang="pt-BR" sz="2000" dirty="0">
                <a:latin typeface="Arial" panose="020B0604020202020204" pitchFamily="34" charset="0"/>
                <a:cs typeface="Arial" panose="020B0604020202020204" pitchFamily="34" charset="0"/>
              </a:rPr>
              <a:t>e) Fabricação </a:t>
            </a:r>
          </a:p>
          <a:p>
            <a:pPr lvl="1"/>
            <a:endParaRPr lang="pt-BR" sz="2000" dirty="0">
              <a:latin typeface="Arial" panose="020B0604020202020204" pitchFamily="34" charset="0"/>
              <a:cs typeface="Arial" panose="020B0604020202020204" pitchFamily="34" charset="0"/>
            </a:endParaRPr>
          </a:p>
          <a:p>
            <a:pPr marL="457200" lvl="1" indent="0">
              <a:buNone/>
            </a:pPr>
            <a:r>
              <a:rPr lang="pt-BR" sz="2000" b="1" dirty="0">
                <a:latin typeface="Arial" panose="020B0604020202020204" pitchFamily="34" charset="0"/>
                <a:cs typeface="Arial" panose="020B0604020202020204" pitchFamily="34" charset="0"/>
              </a:rPr>
              <a:t>2- Desincorporação </a:t>
            </a:r>
          </a:p>
          <a:p>
            <a:pPr marL="457200" lvl="1" indent="0">
              <a:buNone/>
            </a:pPr>
            <a:r>
              <a:rPr lang="pt-BR" sz="2000" dirty="0">
                <a:latin typeface="Arial" panose="020B0604020202020204" pitchFamily="34" charset="0"/>
                <a:cs typeface="Arial" panose="020B0604020202020204" pitchFamily="34" charset="0"/>
              </a:rPr>
              <a:t>a) Inservível </a:t>
            </a:r>
          </a:p>
          <a:p>
            <a:pPr marL="457200" lvl="1" indent="0">
              <a:buNone/>
            </a:pPr>
            <a:r>
              <a:rPr lang="pt-BR" sz="2000" dirty="0">
                <a:latin typeface="Arial" panose="020B0604020202020204" pitchFamily="34" charset="0"/>
                <a:cs typeface="Arial" panose="020B0604020202020204" pitchFamily="34" charset="0"/>
              </a:rPr>
              <a:t>b) Furto </a:t>
            </a:r>
          </a:p>
          <a:p>
            <a:pPr marL="457200" lvl="1" indent="0">
              <a:buNone/>
            </a:pPr>
            <a:r>
              <a:rPr lang="pt-BR" sz="2000" dirty="0">
                <a:latin typeface="Arial" panose="020B0604020202020204" pitchFamily="34" charset="0"/>
                <a:cs typeface="Arial" panose="020B0604020202020204" pitchFamily="34" charset="0"/>
              </a:rPr>
              <a:t>c) Sinistro </a:t>
            </a:r>
          </a:p>
          <a:p>
            <a:pPr marL="457200" lvl="1" indent="0">
              <a:buNone/>
            </a:pPr>
            <a:r>
              <a:rPr lang="pt-BR" sz="2000" dirty="0">
                <a:latin typeface="Arial" panose="020B0604020202020204" pitchFamily="34" charset="0"/>
                <a:cs typeface="Arial" panose="020B0604020202020204" pitchFamily="34" charset="0"/>
              </a:rPr>
              <a:t>d) Doação </a:t>
            </a:r>
          </a:p>
          <a:p>
            <a:pPr marL="457200" lvl="1" indent="0">
              <a:buNone/>
            </a:pPr>
            <a:r>
              <a:rPr lang="pt-BR" sz="2000" dirty="0">
                <a:latin typeface="Arial" panose="020B0604020202020204" pitchFamily="34" charset="0"/>
                <a:cs typeface="Arial" panose="020B0604020202020204" pitchFamily="34" charset="0"/>
              </a:rPr>
              <a:t>e) Transferência </a:t>
            </a:r>
          </a:p>
          <a:p>
            <a:pPr lvl="1"/>
            <a:endParaRPr lang="pt-BR" sz="2000" b="1"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a:xfrm>
            <a:off x="0" y="6654174"/>
            <a:ext cx="4114800" cy="134602"/>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a:t>
            </a:fld>
            <a:endParaRPr lang="pt-BR"/>
          </a:p>
        </p:txBody>
      </p:sp>
    </p:spTree>
    <p:extLst>
      <p:ext uri="{BB962C8B-B14F-4D97-AF65-F5344CB8AC3E}">
        <p14:creationId xmlns:p14="http://schemas.microsoft.com/office/powerpoint/2010/main" val="11243970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73846" y="389678"/>
            <a:ext cx="10379954"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80663" y="579550"/>
            <a:ext cx="10666270" cy="702816"/>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 – Quotas Constantes</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60</a:t>
            </a:fld>
            <a:endParaRPr lang="pt-BR"/>
          </a:p>
        </p:txBody>
      </p:sp>
      <p:sp>
        <p:nvSpPr>
          <p:cNvPr id="7" name="Retângulo 6"/>
          <p:cNvSpPr/>
          <p:nvPr/>
        </p:nvSpPr>
        <p:spPr>
          <a:xfrm>
            <a:off x="1326523" y="1687132"/>
            <a:ext cx="10431887"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2284692569"/>
              </p:ext>
            </p:extLst>
          </p:nvPr>
        </p:nvGraphicFramePr>
        <p:xfrm>
          <a:off x="788594" y="1034321"/>
          <a:ext cx="10658340" cy="5141395"/>
        </p:xfrm>
        <a:graphic>
          <a:graphicData uri="http://schemas.openxmlformats.org/drawingml/2006/table">
            <a:tbl>
              <a:tblPr firstRow="1" bandRow="1">
                <a:tableStyleId>{5C22544A-7EE6-4342-B048-85BDC9FD1C3A}</a:tableStyleId>
              </a:tblPr>
              <a:tblGrid>
                <a:gridCol w="1982741">
                  <a:extLst>
                    <a:ext uri="{9D8B030D-6E8A-4147-A177-3AD203B41FA5}">
                      <a16:colId xmlns:a16="http://schemas.microsoft.com/office/drawing/2014/main" val="20000"/>
                    </a:ext>
                  </a:extLst>
                </a:gridCol>
                <a:gridCol w="3326646">
                  <a:extLst>
                    <a:ext uri="{9D8B030D-6E8A-4147-A177-3AD203B41FA5}">
                      <a16:colId xmlns:a16="http://schemas.microsoft.com/office/drawing/2014/main" val="20001"/>
                    </a:ext>
                  </a:extLst>
                </a:gridCol>
                <a:gridCol w="2684368">
                  <a:extLst>
                    <a:ext uri="{9D8B030D-6E8A-4147-A177-3AD203B41FA5}">
                      <a16:colId xmlns:a16="http://schemas.microsoft.com/office/drawing/2014/main" val="20002"/>
                    </a:ext>
                  </a:extLst>
                </a:gridCol>
                <a:gridCol w="2664585">
                  <a:extLst>
                    <a:ext uri="{9D8B030D-6E8A-4147-A177-3AD203B41FA5}">
                      <a16:colId xmlns:a16="http://schemas.microsoft.com/office/drawing/2014/main" val="20003"/>
                    </a:ext>
                  </a:extLst>
                </a:gridCol>
              </a:tblGrid>
              <a:tr h="515285">
                <a:tc gridSpan="4">
                  <a:txBody>
                    <a:bodyPr/>
                    <a:lstStyle/>
                    <a:p>
                      <a:pPr algn="ctr"/>
                      <a:r>
                        <a:rPr lang="pt-BR" sz="2400" b="1" dirty="0">
                          <a:solidFill>
                            <a:schemeClr val="tx1"/>
                          </a:solidFill>
                        </a:rPr>
                        <a:t>QUADRO</a:t>
                      </a:r>
                      <a:r>
                        <a:rPr lang="pt-BR" sz="2400" b="1" baseline="0" dirty="0">
                          <a:solidFill>
                            <a:schemeClr val="tx1"/>
                          </a:solidFill>
                        </a:rPr>
                        <a:t> ANUAL DE DEPRECIAÇÃO = 15.000,00</a:t>
                      </a:r>
                      <a:endParaRPr lang="pt-BR" sz="2400" b="1" dirty="0">
                        <a:solidFill>
                          <a:schemeClr val="tx1"/>
                        </a:solidFill>
                      </a:endParaRPr>
                    </a:p>
                  </a:txBody>
                  <a:tcPr/>
                </a:tc>
                <a:tc hMerge="1">
                  <a:txBody>
                    <a:bodyPr/>
                    <a:lstStyle/>
                    <a:p>
                      <a:endParaRPr lang="pt-BR" dirty="0"/>
                    </a:p>
                  </a:txBody>
                  <a:tcPr/>
                </a:tc>
                <a:tc hMerge="1">
                  <a:txBody>
                    <a:bodyPr/>
                    <a:lstStyle/>
                    <a:p>
                      <a:endParaRPr lang="pt-BR" dirty="0"/>
                    </a:p>
                  </a:txBody>
                  <a:tcPr/>
                </a:tc>
                <a:tc hMerge="1">
                  <a:txBody>
                    <a:bodyPr/>
                    <a:lstStyle/>
                    <a:p>
                      <a:endParaRPr lang="pt-BR" dirty="0"/>
                    </a:p>
                  </a:txBody>
                  <a:tcPr/>
                </a:tc>
                <a:extLst>
                  <a:ext uri="{0D108BD9-81ED-4DB2-BD59-A6C34878D82A}">
                    <a16:rowId xmlns:a16="http://schemas.microsoft.com/office/drawing/2014/main" val="10000"/>
                  </a:ext>
                </a:extLst>
              </a:tr>
              <a:tr h="446580">
                <a:tc>
                  <a:txBody>
                    <a:bodyPr/>
                    <a:lstStyle/>
                    <a:p>
                      <a:pPr algn="ctr"/>
                      <a:r>
                        <a:rPr lang="pt-BR" sz="2000" b="1" dirty="0">
                          <a:solidFill>
                            <a:schemeClr val="tx1"/>
                          </a:solidFill>
                        </a:rPr>
                        <a:t>ANO</a:t>
                      </a:r>
                    </a:p>
                  </a:txBody>
                  <a:tcPr/>
                </a:tc>
                <a:tc>
                  <a:txBody>
                    <a:bodyPr/>
                    <a:lstStyle/>
                    <a:p>
                      <a:pPr algn="ctr"/>
                      <a:r>
                        <a:rPr lang="pt-BR" sz="2000" b="1" dirty="0">
                          <a:solidFill>
                            <a:schemeClr val="tx1"/>
                          </a:solidFill>
                        </a:rPr>
                        <a:t>VALOR ANUAL DEPRECIAÇÃO</a:t>
                      </a:r>
                    </a:p>
                  </a:txBody>
                  <a:tcPr/>
                </a:tc>
                <a:tc>
                  <a:txBody>
                    <a:bodyPr/>
                    <a:lstStyle/>
                    <a:p>
                      <a:pPr algn="ctr"/>
                      <a:r>
                        <a:rPr lang="pt-BR" sz="2000" b="1" dirty="0">
                          <a:solidFill>
                            <a:schemeClr val="tx1"/>
                          </a:solidFill>
                        </a:rPr>
                        <a:t>DEPREC ACUMULADA</a:t>
                      </a:r>
                    </a:p>
                  </a:txBody>
                  <a:tcPr/>
                </a:tc>
                <a:tc>
                  <a:txBody>
                    <a:bodyPr/>
                    <a:lstStyle/>
                    <a:p>
                      <a:pPr algn="ctr"/>
                      <a:r>
                        <a:rPr lang="pt-BR" sz="2000" b="1" dirty="0">
                          <a:solidFill>
                            <a:schemeClr val="tx1"/>
                          </a:solidFill>
                        </a:rPr>
                        <a:t>SALDO ACUMULADO</a:t>
                      </a:r>
                    </a:p>
                  </a:txBody>
                  <a:tcPr/>
                </a:tc>
                <a:extLst>
                  <a:ext uri="{0D108BD9-81ED-4DB2-BD59-A6C34878D82A}">
                    <a16:rowId xmlns:a16="http://schemas.microsoft.com/office/drawing/2014/main" val="10001"/>
                  </a:ext>
                </a:extLst>
              </a:tr>
              <a:tr h="417953">
                <a:tc>
                  <a:txBody>
                    <a:bodyPr/>
                    <a:lstStyle/>
                    <a:p>
                      <a:pPr algn="ctr"/>
                      <a:r>
                        <a:rPr lang="pt-BR" dirty="0"/>
                        <a:t>ANO 1</a:t>
                      </a:r>
                    </a:p>
                  </a:txBody>
                  <a:tcPr/>
                </a:tc>
                <a:tc>
                  <a:txBody>
                    <a:bodyPr/>
                    <a:lstStyle/>
                    <a:p>
                      <a:pPr algn="r"/>
                      <a:r>
                        <a:rPr lang="pt-BR" dirty="0"/>
                        <a:t>1.350,00</a:t>
                      </a:r>
                    </a:p>
                  </a:txBody>
                  <a:tcPr/>
                </a:tc>
                <a:tc>
                  <a:txBody>
                    <a:bodyPr/>
                    <a:lstStyle/>
                    <a:p>
                      <a:pPr algn="r"/>
                      <a:r>
                        <a:rPr lang="pt-BR" dirty="0"/>
                        <a:t>1.350,00</a:t>
                      </a:r>
                    </a:p>
                  </a:txBody>
                  <a:tcPr/>
                </a:tc>
                <a:tc>
                  <a:txBody>
                    <a:bodyPr/>
                    <a:lstStyle/>
                    <a:p>
                      <a:pPr algn="r"/>
                      <a:r>
                        <a:rPr lang="pt-BR" dirty="0"/>
                        <a:t>13.650,00</a:t>
                      </a:r>
                    </a:p>
                  </a:txBody>
                  <a:tcPr/>
                </a:tc>
                <a:extLst>
                  <a:ext uri="{0D108BD9-81ED-4DB2-BD59-A6C34878D82A}">
                    <a16:rowId xmlns:a16="http://schemas.microsoft.com/office/drawing/2014/main" val="10002"/>
                  </a:ext>
                </a:extLst>
              </a:tr>
              <a:tr h="417953">
                <a:tc>
                  <a:txBody>
                    <a:bodyPr/>
                    <a:lstStyle/>
                    <a:p>
                      <a:pPr algn="ctr"/>
                      <a:r>
                        <a:rPr lang="pt-BR" dirty="0"/>
                        <a:t>ANO 2</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a:t>
                      </a:r>
                    </a:p>
                  </a:txBody>
                  <a:tcPr/>
                </a:tc>
                <a:tc>
                  <a:txBody>
                    <a:bodyPr/>
                    <a:lstStyle/>
                    <a:p>
                      <a:pPr algn="r"/>
                      <a:r>
                        <a:rPr lang="pt-BR" dirty="0"/>
                        <a:t>2.700,00</a:t>
                      </a:r>
                    </a:p>
                  </a:txBody>
                  <a:tcPr/>
                </a:tc>
                <a:tc>
                  <a:txBody>
                    <a:bodyPr/>
                    <a:lstStyle/>
                    <a:p>
                      <a:pPr algn="r"/>
                      <a:r>
                        <a:rPr lang="pt-BR" dirty="0"/>
                        <a:t>12.300,00</a:t>
                      </a:r>
                    </a:p>
                  </a:txBody>
                  <a:tcPr/>
                </a:tc>
                <a:extLst>
                  <a:ext uri="{0D108BD9-81ED-4DB2-BD59-A6C34878D82A}">
                    <a16:rowId xmlns:a16="http://schemas.microsoft.com/office/drawing/2014/main" val="10003"/>
                  </a:ext>
                </a:extLst>
              </a:tr>
              <a:tr h="417953">
                <a:tc>
                  <a:txBody>
                    <a:bodyPr/>
                    <a:lstStyle/>
                    <a:p>
                      <a:pPr algn="ctr"/>
                      <a:r>
                        <a:rPr lang="pt-BR" dirty="0"/>
                        <a:t>ANO 3 </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a:t>
                      </a:r>
                    </a:p>
                  </a:txBody>
                  <a:tcPr/>
                </a:tc>
                <a:tc>
                  <a:txBody>
                    <a:bodyPr/>
                    <a:lstStyle/>
                    <a:p>
                      <a:pPr algn="r"/>
                      <a:r>
                        <a:rPr lang="pt-BR" dirty="0"/>
                        <a:t>4.050,00</a:t>
                      </a:r>
                    </a:p>
                  </a:txBody>
                  <a:tcPr/>
                </a:tc>
                <a:tc>
                  <a:txBody>
                    <a:bodyPr/>
                    <a:lstStyle/>
                    <a:p>
                      <a:pPr algn="r"/>
                      <a:r>
                        <a:rPr lang="pt-BR" dirty="0"/>
                        <a:t>10.950,00</a:t>
                      </a:r>
                    </a:p>
                  </a:txBody>
                  <a:tcPr/>
                </a:tc>
                <a:extLst>
                  <a:ext uri="{0D108BD9-81ED-4DB2-BD59-A6C34878D82A}">
                    <a16:rowId xmlns:a16="http://schemas.microsoft.com/office/drawing/2014/main" val="10004"/>
                  </a:ext>
                </a:extLst>
              </a:tr>
              <a:tr h="417953">
                <a:tc>
                  <a:txBody>
                    <a:bodyPr/>
                    <a:lstStyle/>
                    <a:p>
                      <a:pPr algn="ctr"/>
                      <a:r>
                        <a:rPr lang="pt-BR" dirty="0"/>
                        <a:t>ANO 4</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a:t>
                      </a:r>
                    </a:p>
                  </a:txBody>
                  <a:tcPr/>
                </a:tc>
                <a:tc>
                  <a:txBody>
                    <a:bodyPr/>
                    <a:lstStyle/>
                    <a:p>
                      <a:pPr algn="r"/>
                      <a:r>
                        <a:rPr lang="pt-BR" dirty="0"/>
                        <a:t>5.400,00</a:t>
                      </a:r>
                    </a:p>
                  </a:txBody>
                  <a:tcPr/>
                </a:tc>
                <a:tc>
                  <a:txBody>
                    <a:bodyPr/>
                    <a:lstStyle/>
                    <a:p>
                      <a:pPr algn="r"/>
                      <a:r>
                        <a:rPr lang="pt-BR" dirty="0"/>
                        <a:t>9.600,00</a:t>
                      </a:r>
                    </a:p>
                  </a:txBody>
                  <a:tcPr/>
                </a:tc>
                <a:extLst>
                  <a:ext uri="{0D108BD9-81ED-4DB2-BD59-A6C34878D82A}">
                    <a16:rowId xmlns:a16="http://schemas.microsoft.com/office/drawing/2014/main" val="10005"/>
                  </a:ext>
                </a:extLst>
              </a:tr>
              <a:tr h="417953">
                <a:tc>
                  <a:txBody>
                    <a:bodyPr/>
                    <a:lstStyle/>
                    <a:p>
                      <a:pPr algn="ctr"/>
                      <a:r>
                        <a:rPr lang="pt-BR" dirty="0"/>
                        <a:t>ANO 5</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a:t>
                      </a:r>
                    </a:p>
                  </a:txBody>
                  <a:tcPr/>
                </a:tc>
                <a:tc>
                  <a:txBody>
                    <a:bodyPr/>
                    <a:lstStyle/>
                    <a:p>
                      <a:pPr algn="r"/>
                      <a:r>
                        <a:rPr lang="pt-BR" dirty="0"/>
                        <a:t>6.750,00</a:t>
                      </a:r>
                    </a:p>
                  </a:txBody>
                  <a:tcPr/>
                </a:tc>
                <a:tc>
                  <a:txBody>
                    <a:bodyPr/>
                    <a:lstStyle/>
                    <a:p>
                      <a:pPr algn="r"/>
                      <a:r>
                        <a:rPr lang="pt-BR" dirty="0"/>
                        <a:t>8.250,00</a:t>
                      </a:r>
                    </a:p>
                  </a:txBody>
                  <a:tcPr/>
                </a:tc>
                <a:extLst>
                  <a:ext uri="{0D108BD9-81ED-4DB2-BD59-A6C34878D82A}">
                    <a16:rowId xmlns:a16="http://schemas.microsoft.com/office/drawing/2014/main" val="10006"/>
                  </a:ext>
                </a:extLst>
              </a:tr>
              <a:tr h="417953">
                <a:tc>
                  <a:txBody>
                    <a:bodyPr/>
                    <a:lstStyle/>
                    <a:p>
                      <a:pPr algn="ctr"/>
                      <a:r>
                        <a:rPr lang="pt-BR" dirty="0"/>
                        <a:t>ANO 6</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a:t>
                      </a:r>
                    </a:p>
                  </a:txBody>
                  <a:tcPr/>
                </a:tc>
                <a:tc>
                  <a:txBody>
                    <a:bodyPr/>
                    <a:lstStyle/>
                    <a:p>
                      <a:pPr algn="r"/>
                      <a:r>
                        <a:rPr lang="pt-BR" dirty="0"/>
                        <a:t>8.100,00</a:t>
                      </a:r>
                    </a:p>
                  </a:txBody>
                  <a:tcPr/>
                </a:tc>
                <a:tc>
                  <a:txBody>
                    <a:bodyPr/>
                    <a:lstStyle/>
                    <a:p>
                      <a:pPr algn="r"/>
                      <a:r>
                        <a:rPr lang="pt-BR" dirty="0"/>
                        <a:t>6.900,00</a:t>
                      </a:r>
                    </a:p>
                  </a:txBody>
                  <a:tcPr/>
                </a:tc>
                <a:extLst>
                  <a:ext uri="{0D108BD9-81ED-4DB2-BD59-A6C34878D82A}">
                    <a16:rowId xmlns:a16="http://schemas.microsoft.com/office/drawing/2014/main" val="10007"/>
                  </a:ext>
                </a:extLst>
              </a:tr>
              <a:tr h="417953">
                <a:tc>
                  <a:txBody>
                    <a:bodyPr/>
                    <a:lstStyle/>
                    <a:p>
                      <a:pPr algn="ctr"/>
                      <a:r>
                        <a:rPr lang="pt-BR" dirty="0"/>
                        <a:t>ANO 7</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a:t>
                      </a:r>
                    </a:p>
                  </a:txBody>
                  <a:tcPr/>
                </a:tc>
                <a:tc>
                  <a:txBody>
                    <a:bodyPr/>
                    <a:lstStyle/>
                    <a:p>
                      <a:pPr algn="r"/>
                      <a:r>
                        <a:rPr lang="pt-BR" dirty="0"/>
                        <a:t>9.450,00</a:t>
                      </a:r>
                    </a:p>
                  </a:txBody>
                  <a:tcPr/>
                </a:tc>
                <a:tc>
                  <a:txBody>
                    <a:bodyPr/>
                    <a:lstStyle/>
                    <a:p>
                      <a:pPr algn="r"/>
                      <a:r>
                        <a:rPr lang="pt-BR" dirty="0"/>
                        <a:t>5.550,00</a:t>
                      </a:r>
                    </a:p>
                  </a:txBody>
                  <a:tcPr/>
                </a:tc>
                <a:extLst>
                  <a:ext uri="{0D108BD9-81ED-4DB2-BD59-A6C34878D82A}">
                    <a16:rowId xmlns:a16="http://schemas.microsoft.com/office/drawing/2014/main" val="10008"/>
                  </a:ext>
                </a:extLst>
              </a:tr>
              <a:tr h="417953">
                <a:tc>
                  <a:txBody>
                    <a:bodyPr/>
                    <a:lstStyle/>
                    <a:p>
                      <a:pPr algn="ctr"/>
                      <a:r>
                        <a:rPr lang="pt-BR" dirty="0"/>
                        <a:t>ANO 8</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a:t>
                      </a:r>
                    </a:p>
                  </a:txBody>
                  <a:tcPr/>
                </a:tc>
                <a:tc>
                  <a:txBody>
                    <a:bodyPr/>
                    <a:lstStyle/>
                    <a:p>
                      <a:pPr algn="r"/>
                      <a:r>
                        <a:rPr lang="pt-BR" dirty="0"/>
                        <a:t>10.800,00</a:t>
                      </a:r>
                    </a:p>
                  </a:txBody>
                  <a:tcPr/>
                </a:tc>
                <a:tc>
                  <a:txBody>
                    <a:bodyPr/>
                    <a:lstStyle/>
                    <a:p>
                      <a:pPr algn="r"/>
                      <a:r>
                        <a:rPr lang="pt-BR" dirty="0"/>
                        <a:t>4.200,00</a:t>
                      </a:r>
                    </a:p>
                  </a:txBody>
                  <a:tcPr/>
                </a:tc>
                <a:extLst>
                  <a:ext uri="{0D108BD9-81ED-4DB2-BD59-A6C34878D82A}">
                    <a16:rowId xmlns:a16="http://schemas.microsoft.com/office/drawing/2014/main" val="10009"/>
                  </a:ext>
                </a:extLst>
              </a:tr>
              <a:tr h="417953">
                <a:tc>
                  <a:txBody>
                    <a:bodyPr/>
                    <a:lstStyle/>
                    <a:p>
                      <a:pPr algn="ctr"/>
                      <a:r>
                        <a:rPr lang="pt-BR" dirty="0"/>
                        <a:t>ANO 9</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a:t>
                      </a:r>
                    </a:p>
                  </a:txBody>
                  <a:tcPr/>
                </a:tc>
                <a:tc>
                  <a:txBody>
                    <a:bodyPr/>
                    <a:lstStyle/>
                    <a:p>
                      <a:pPr algn="r"/>
                      <a:r>
                        <a:rPr lang="pt-BR" dirty="0"/>
                        <a:t>12.150,00</a:t>
                      </a:r>
                    </a:p>
                  </a:txBody>
                  <a:tcPr/>
                </a:tc>
                <a:tc>
                  <a:txBody>
                    <a:bodyPr/>
                    <a:lstStyle/>
                    <a:p>
                      <a:pPr algn="r"/>
                      <a:r>
                        <a:rPr lang="pt-BR" dirty="0"/>
                        <a:t>2.850,00</a:t>
                      </a:r>
                    </a:p>
                  </a:txBody>
                  <a:tcPr/>
                </a:tc>
                <a:extLst>
                  <a:ext uri="{0D108BD9-81ED-4DB2-BD59-A6C34878D82A}">
                    <a16:rowId xmlns:a16="http://schemas.microsoft.com/office/drawing/2014/main" val="10010"/>
                  </a:ext>
                </a:extLst>
              </a:tr>
              <a:tr h="417953">
                <a:tc>
                  <a:txBody>
                    <a:bodyPr/>
                    <a:lstStyle/>
                    <a:p>
                      <a:pPr algn="ctr"/>
                      <a:r>
                        <a:rPr lang="pt-BR" dirty="0"/>
                        <a:t>ANO 10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a:t>
                      </a:r>
                    </a:p>
                  </a:txBody>
                  <a:tcPr/>
                </a:tc>
                <a:tc>
                  <a:txBody>
                    <a:bodyPr/>
                    <a:lstStyle/>
                    <a:p>
                      <a:pPr algn="r"/>
                      <a:r>
                        <a:rPr lang="pt-BR" dirty="0"/>
                        <a:t>13.500,00</a:t>
                      </a:r>
                    </a:p>
                  </a:txBody>
                  <a:tcPr/>
                </a:tc>
                <a:tc>
                  <a:txBody>
                    <a:bodyPr/>
                    <a:lstStyle/>
                    <a:p>
                      <a:pPr algn="r"/>
                      <a:r>
                        <a:rPr lang="pt-BR" dirty="0"/>
                        <a:t>1.500,00</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7767386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 – Soma dos Dígitos</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61</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888642" y="2530446"/>
            <a:ext cx="10200068" cy="1384995"/>
          </a:xfrm>
          <a:prstGeom prst="rect">
            <a:avLst/>
          </a:prstGeom>
        </p:spPr>
        <p:txBody>
          <a:bodyPr wrap="square">
            <a:spAutoFit/>
          </a:bodyPr>
          <a:lstStyle/>
          <a:p>
            <a:pPr marL="914400" lvl="1" indent="-457200" algn="just">
              <a:buFont typeface="Arial" panose="020B0604020202020204" pitchFamily="34" charset="0"/>
              <a:buChar char="•"/>
            </a:pPr>
            <a:r>
              <a:rPr lang="pt-BR" sz="2800" dirty="0"/>
              <a:t>Não usual na área pública e privada, soma dos dígitos dos anos e o cálculo é feito com base na proporcionalidade dos anos, ou seja, não é com base em valores constantes.</a:t>
            </a: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84889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73846" y="389678"/>
            <a:ext cx="10379954"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80663" y="831606"/>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 – Soma dos Dígitos</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62</a:t>
            </a:fld>
            <a:endParaRPr lang="pt-BR"/>
          </a:p>
        </p:txBody>
      </p:sp>
      <p:sp>
        <p:nvSpPr>
          <p:cNvPr id="7" name="Retângulo 6"/>
          <p:cNvSpPr/>
          <p:nvPr/>
        </p:nvSpPr>
        <p:spPr>
          <a:xfrm>
            <a:off x="1326523" y="1687132"/>
            <a:ext cx="10431887"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graphicFrame>
        <p:nvGraphicFramePr>
          <p:cNvPr id="8" name="Tabela 7"/>
          <p:cNvGraphicFramePr>
            <a:graphicFrameLocks noGrp="1"/>
          </p:cNvGraphicFramePr>
          <p:nvPr>
            <p:extLst>
              <p:ext uri="{D42A27DB-BD31-4B8C-83A1-F6EECF244321}">
                <p14:modId xmlns:p14="http://schemas.microsoft.com/office/powerpoint/2010/main" val="1182861790"/>
              </p:ext>
            </p:extLst>
          </p:nvPr>
        </p:nvGraphicFramePr>
        <p:xfrm>
          <a:off x="482601" y="1375646"/>
          <a:ext cx="10871199" cy="4850108"/>
        </p:xfrm>
        <a:graphic>
          <a:graphicData uri="http://schemas.openxmlformats.org/drawingml/2006/table">
            <a:tbl>
              <a:tblPr firstRow="1" bandRow="1">
                <a:tableStyleId>{5C22544A-7EE6-4342-B048-85BDC9FD1C3A}</a:tableStyleId>
              </a:tblPr>
              <a:tblGrid>
                <a:gridCol w="870365">
                  <a:extLst>
                    <a:ext uri="{9D8B030D-6E8A-4147-A177-3AD203B41FA5}">
                      <a16:colId xmlns:a16="http://schemas.microsoft.com/office/drawing/2014/main" val="20000"/>
                    </a:ext>
                  </a:extLst>
                </a:gridCol>
                <a:gridCol w="6377101">
                  <a:extLst>
                    <a:ext uri="{9D8B030D-6E8A-4147-A177-3AD203B41FA5}">
                      <a16:colId xmlns:a16="http://schemas.microsoft.com/office/drawing/2014/main" val="20001"/>
                    </a:ext>
                  </a:extLst>
                </a:gridCol>
                <a:gridCol w="3623733">
                  <a:extLst>
                    <a:ext uri="{9D8B030D-6E8A-4147-A177-3AD203B41FA5}">
                      <a16:colId xmlns:a16="http://schemas.microsoft.com/office/drawing/2014/main" val="20002"/>
                    </a:ext>
                  </a:extLst>
                </a:gridCol>
              </a:tblGrid>
              <a:tr h="388305">
                <a:tc gridSpan="3">
                  <a:txBody>
                    <a:bodyPr/>
                    <a:lstStyle/>
                    <a:p>
                      <a:pPr algn="ctr"/>
                      <a:r>
                        <a:rPr lang="pt-BR" sz="2400" dirty="0">
                          <a:solidFill>
                            <a:schemeClr val="tx1"/>
                          </a:solidFill>
                        </a:rPr>
                        <a:t>DEPRECIAÇÃO</a:t>
                      </a:r>
                    </a:p>
                  </a:txBody>
                  <a:tcPr/>
                </a:tc>
                <a:tc hMerge="1">
                  <a:txBody>
                    <a:bodyPr/>
                    <a:lstStyle/>
                    <a:p>
                      <a:endParaRPr lang="pt-BR" dirty="0">
                        <a:solidFill>
                          <a:schemeClr val="tx1"/>
                        </a:solidFill>
                      </a:endParaRPr>
                    </a:p>
                  </a:txBody>
                  <a:tcPr/>
                </a:tc>
                <a:tc hMerge="1">
                  <a:txBody>
                    <a:bodyPr/>
                    <a:lstStyle/>
                    <a:p>
                      <a:endParaRPr lang="pt-BR" dirty="0"/>
                    </a:p>
                  </a:txBody>
                  <a:tcPr/>
                </a:tc>
                <a:extLst>
                  <a:ext uri="{0D108BD9-81ED-4DB2-BD59-A6C34878D82A}">
                    <a16:rowId xmlns:a16="http://schemas.microsoft.com/office/drawing/2014/main" val="10000"/>
                  </a:ext>
                </a:extLst>
              </a:tr>
              <a:tr h="409407">
                <a:tc>
                  <a:txBody>
                    <a:bodyPr/>
                    <a:lstStyle/>
                    <a:p>
                      <a:pPr algn="ctr"/>
                      <a:endParaRPr lang="pt-BR" b="1" dirty="0"/>
                    </a:p>
                  </a:txBody>
                  <a:tcPr/>
                </a:tc>
                <a:tc>
                  <a:txBody>
                    <a:bodyPr/>
                    <a:lstStyle/>
                    <a:p>
                      <a:r>
                        <a:rPr lang="pt-BR" dirty="0"/>
                        <a:t>Máquinas, Utensílios e Equipamentos </a:t>
                      </a:r>
                    </a:p>
                  </a:txBody>
                  <a:tcPr/>
                </a:tc>
                <a:tc>
                  <a:txBody>
                    <a:bodyPr/>
                    <a:lstStyle/>
                    <a:p>
                      <a:endParaRPr lang="pt-BR" dirty="0"/>
                    </a:p>
                  </a:txBody>
                  <a:tcPr/>
                </a:tc>
                <a:extLst>
                  <a:ext uri="{0D108BD9-81ED-4DB2-BD59-A6C34878D82A}">
                    <a16:rowId xmlns:a16="http://schemas.microsoft.com/office/drawing/2014/main" val="10001"/>
                  </a:ext>
                </a:extLst>
              </a:tr>
              <a:tr h="365760">
                <a:tc gridSpan="3">
                  <a:txBody>
                    <a:bodyPr/>
                    <a:lstStyle/>
                    <a:p>
                      <a:pPr algn="ctr"/>
                      <a:r>
                        <a:rPr lang="pt-BR" b="1" dirty="0"/>
                        <a:t>COMPOSIÇÃO</a:t>
                      </a:r>
                      <a:r>
                        <a:rPr lang="pt-BR" b="1" baseline="0" dirty="0"/>
                        <a:t> DO VALOR</a:t>
                      </a:r>
                      <a:endParaRPr lang="pt-BR" b="1" dirty="0"/>
                    </a:p>
                  </a:txBody>
                  <a:tcPr/>
                </a:tc>
                <a:tc hMerge="1">
                  <a:txBody>
                    <a:bodyPr/>
                    <a:lstStyle/>
                    <a:p>
                      <a:pPr algn="ctr"/>
                      <a:endParaRPr lang="pt-BR" b="1" dirty="0"/>
                    </a:p>
                  </a:txBody>
                  <a:tcPr/>
                </a:tc>
                <a:tc hMerge="1">
                  <a:txBody>
                    <a:bodyPr/>
                    <a:lstStyle/>
                    <a:p>
                      <a:endParaRPr lang="pt-BR" dirty="0"/>
                    </a:p>
                  </a:txBody>
                  <a:tcPr/>
                </a:tc>
                <a:extLst>
                  <a:ext uri="{0D108BD9-81ED-4DB2-BD59-A6C34878D82A}">
                    <a16:rowId xmlns:a16="http://schemas.microsoft.com/office/drawing/2014/main" val="10002"/>
                  </a:ext>
                </a:extLst>
              </a:tr>
              <a:tr h="379828">
                <a:tc>
                  <a:txBody>
                    <a:bodyPr/>
                    <a:lstStyle/>
                    <a:p>
                      <a:pPr algn="ctr"/>
                      <a:r>
                        <a:rPr lang="pt-BR" b="1" dirty="0"/>
                        <a:t>+</a:t>
                      </a:r>
                    </a:p>
                  </a:txBody>
                  <a:tcPr/>
                </a:tc>
                <a:tc>
                  <a:txBody>
                    <a:bodyPr/>
                    <a:lstStyle/>
                    <a:p>
                      <a:r>
                        <a:rPr lang="pt-BR" dirty="0"/>
                        <a:t>Valor Contábil </a:t>
                      </a:r>
                    </a:p>
                  </a:txBody>
                  <a:tcPr/>
                </a:tc>
                <a:tc>
                  <a:txBody>
                    <a:bodyPr/>
                    <a:lstStyle/>
                    <a:p>
                      <a:pPr algn="r"/>
                      <a:r>
                        <a:rPr lang="pt-BR" dirty="0"/>
                        <a:t>15.000,00</a:t>
                      </a:r>
                    </a:p>
                  </a:txBody>
                  <a:tcPr/>
                </a:tc>
                <a:extLst>
                  <a:ext uri="{0D108BD9-81ED-4DB2-BD59-A6C34878D82A}">
                    <a16:rowId xmlns:a16="http://schemas.microsoft.com/office/drawing/2014/main" val="10003"/>
                  </a:ext>
                </a:extLst>
              </a:tr>
              <a:tr h="436098">
                <a:tc>
                  <a:txBody>
                    <a:bodyPr/>
                    <a:lstStyle/>
                    <a:p>
                      <a:pPr algn="ctr"/>
                      <a:r>
                        <a:rPr lang="pt-BR" b="1" dirty="0"/>
                        <a:t>-</a:t>
                      </a:r>
                    </a:p>
                  </a:txBody>
                  <a:tcPr/>
                </a:tc>
                <a:tc>
                  <a:txBody>
                    <a:bodyPr/>
                    <a:lstStyle/>
                    <a:p>
                      <a:r>
                        <a:rPr lang="pt-BR" dirty="0"/>
                        <a:t>Valor Residual</a:t>
                      </a:r>
                      <a:r>
                        <a:rPr lang="pt-BR" baseline="0" dirty="0"/>
                        <a:t> (10%)</a:t>
                      </a:r>
                      <a:endParaRPr lang="pt-BR" dirty="0"/>
                    </a:p>
                  </a:txBody>
                  <a:tcPr/>
                </a:tc>
                <a:tc>
                  <a:txBody>
                    <a:bodyPr/>
                    <a:lstStyle/>
                    <a:p>
                      <a:pPr algn="r"/>
                      <a:r>
                        <a:rPr lang="pt-BR" dirty="0"/>
                        <a:t>1.500,00</a:t>
                      </a:r>
                    </a:p>
                  </a:txBody>
                  <a:tcPr/>
                </a:tc>
                <a:extLst>
                  <a:ext uri="{0D108BD9-81ED-4DB2-BD59-A6C34878D82A}">
                    <a16:rowId xmlns:a16="http://schemas.microsoft.com/office/drawing/2014/main" val="10004"/>
                  </a:ext>
                </a:extLst>
              </a:tr>
              <a:tr h="450166">
                <a:tc>
                  <a:txBody>
                    <a:bodyPr/>
                    <a:lstStyle/>
                    <a:p>
                      <a:pPr algn="ctr"/>
                      <a:r>
                        <a:rPr lang="pt-BR" b="1" dirty="0"/>
                        <a:t>=</a:t>
                      </a:r>
                    </a:p>
                  </a:txBody>
                  <a:tcPr/>
                </a:tc>
                <a:tc>
                  <a:txBody>
                    <a:bodyPr/>
                    <a:lstStyle/>
                    <a:p>
                      <a:r>
                        <a:rPr lang="pt-BR" dirty="0"/>
                        <a:t>Valor</a:t>
                      </a:r>
                      <a:r>
                        <a:rPr lang="pt-BR" baseline="0" dirty="0"/>
                        <a:t> Base de Depreciação</a:t>
                      </a:r>
                      <a:endParaRPr lang="pt-BR" dirty="0"/>
                    </a:p>
                  </a:txBody>
                  <a:tcPr/>
                </a:tc>
                <a:tc>
                  <a:txBody>
                    <a:bodyPr/>
                    <a:lstStyle/>
                    <a:p>
                      <a:pPr algn="r"/>
                      <a:r>
                        <a:rPr lang="pt-BR" dirty="0"/>
                        <a:t>13.500,00</a:t>
                      </a:r>
                    </a:p>
                  </a:txBody>
                  <a:tcPr/>
                </a:tc>
                <a:extLst>
                  <a:ext uri="{0D108BD9-81ED-4DB2-BD59-A6C34878D82A}">
                    <a16:rowId xmlns:a16="http://schemas.microsoft.com/office/drawing/2014/main" val="10005"/>
                  </a:ext>
                </a:extLst>
              </a:tr>
              <a:tr h="393735">
                <a:tc gridSpan="3">
                  <a:txBody>
                    <a:bodyPr/>
                    <a:lstStyle/>
                    <a:p>
                      <a:pPr algn="ctr"/>
                      <a:r>
                        <a:rPr lang="pt-BR" b="1" dirty="0"/>
                        <a:t>SOMA DOS DIGITOS </a:t>
                      </a:r>
                    </a:p>
                  </a:txBody>
                  <a:tcPr/>
                </a:tc>
                <a:tc hMerge="1">
                  <a:txBody>
                    <a:bodyPr/>
                    <a:lstStyle/>
                    <a:p>
                      <a:pPr algn="ctr"/>
                      <a:endParaRPr lang="pt-BR" b="1" dirty="0"/>
                    </a:p>
                  </a:txBody>
                  <a:tcPr/>
                </a:tc>
                <a:tc hMerge="1">
                  <a:txBody>
                    <a:bodyPr/>
                    <a:lstStyle/>
                    <a:p>
                      <a:pPr algn="ctr"/>
                      <a:endParaRPr lang="pt-BR" b="1" dirty="0"/>
                    </a:p>
                  </a:txBody>
                  <a:tcPr/>
                </a:tc>
                <a:extLst>
                  <a:ext uri="{0D108BD9-81ED-4DB2-BD59-A6C34878D82A}">
                    <a16:rowId xmlns:a16="http://schemas.microsoft.com/office/drawing/2014/main" val="10006"/>
                  </a:ext>
                </a:extLst>
              </a:tr>
              <a:tr h="394056">
                <a:tc>
                  <a:txBody>
                    <a:bodyPr/>
                    <a:lstStyle/>
                    <a:p>
                      <a:pPr algn="ctr"/>
                      <a:endParaRPr lang="pt-BR" b="1" dirty="0"/>
                    </a:p>
                  </a:txBody>
                  <a:tcPr/>
                </a:tc>
                <a:tc>
                  <a:txBody>
                    <a:bodyPr/>
                    <a:lstStyle/>
                    <a:p>
                      <a:r>
                        <a:rPr lang="pt-BR" dirty="0"/>
                        <a:t>Vida</a:t>
                      </a:r>
                      <a:r>
                        <a:rPr lang="pt-BR" baseline="0" dirty="0"/>
                        <a:t> útil do Bem</a:t>
                      </a:r>
                      <a:endParaRPr lang="pt-BR" dirty="0"/>
                    </a:p>
                  </a:txBody>
                  <a:tcPr/>
                </a:tc>
                <a:tc>
                  <a:txBody>
                    <a:bodyPr/>
                    <a:lstStyle/>
                    <a:p>
                      <a:pPr algn="r"/>
                      <a:r>
                        <a:rPr lang="pt-BR" dirty="0"/>
                        <a:t>10 anos</a:t>
                      </a:r>
                    </a:p>
                  </a:txBody>
                  <a:tcPr/>
                </a:tc>
                <a:extLst>
                  <a:ext uri="{0D108BD9-81ED-4DB2-BD59-A6C34878D82A}">
                    <a16:rowId xmlns:a16="http://schemas.microsoft.com/office/drawing/2014/main" val="10007"/>
                  </a:ext>
                </a:extLst>
              </a:tr>
              <a:tr h="436098">
                <a:tc>
                  <a:txBody>
                    <a:bodyPr/>
                    <a:lstStyle/>
                    <a:p>
                      <a:pPr algn="ctr"/>
                      <a:endParaRPr lang="pt-BR" b="1" dirty="0"/>
                    </a:p>
                  </a:txBody>
                  <a:tcPr/>
                </a:tc>
                <a:tc>
                  <a:txBody>
                    <a:bodyPr/>
                    <a:lstStyle/>
                    <a:p>
                      <a:r>
                        <a:rPr lang="pt-BR" dirty="0"/>
                        <a:t>Somatório: 1+2+3+4+5+6+7+8+9+10</a:t>
                      </a:r>
                    </a:p>
                  </a:txBody>
                  <a:tcPr/>
                </a:tc>
                <a:tc>
                  <a:txBody>
                    <a:bodyPr/>
                    <a:lstStyle/>
                    <a:p>
                      <a:pPr algn="r"/>
                      <a:r>
                        <a:rPr lang="pt-BR" dirty="0"/>
                        <a:t>55</a:t>
                      </a:r>
                    </a:p>
                  </a:txBody>
                  <a:tcPr/>
                </a:tc>
                <a:extLst>
                  <a:ext uri="{0D108BD9-81ED-4DB2-BD59-A6C34878D82A}">
                    <a16:rowId xmlns:a16="http://schemas.microsoft.com/office/drawing/2014/main" val="10008"/>
                  </a:ext>
                </a:extLst>
              </a:tr>
              <a:tr h="258628">
                <a:tc gridSpan="3">
                  <a:txBody>
                    <a:bodyPr/>
                    <a:lstStyle/>
                    <a:p>
                      <a:pPr algn="ctr"/>
                      <a:r>
                        <a:rPr lang="pt-BR" b="1" dirty="0"/>
                        <a:t>CÁLCULO</a:t>
                      </a:r>
                    </a:p>
                  </a:txBody>
                  <a:tcPr/>
                </a:tc>
                <a:tc hMerge="1">
                  <a:txBody>
                    <a:bodyPr/>
                    <a:lstStyle/>
                    <a:p>
                      <a:endParaRPr lang="pt-BR" dirty="0"/>
                    </a:p>
                  </a:txBody>
                  <a:tcPr/>
                </a:tc>
                <a:tc hMerge="1">
                  <a:txBody>
                    <a:bodyPr/>
                    <a:lstStyle/>
                    <a:p>
                      <a:pPr algn="r"/>
                      <a:endParaRPr lang="pt-BR" dirty="0"/>
                    </a:p>
                  </a:txBody>
                  <a:tcPr/>
                </a:tc>
                <a:extLst>
                  <a:ext uri="{0D108BD9-81ED-4DB2-BD59-A6C34878D82A}">
                    <a16:rowId xmlns:a16="http://schemas.microsoft.com/office/drawing/2014/main" val="10009"/>
                  </a:ext>
                </a:extLst>
              </a:tr>
              <a:tr h="182880">
                <a:tc gridSpan="3">
                  <a:txBody>
                    <a:bodyPr/>
                    <a:lstStyle/>
                    <a:p>
                      <a:pPr algn="ctr"/>
                      <a:r>
                        <a:rPr lang="pt-BR" sz="2000" b="1" dirty="0" err="1"/>
                        <a:t>Qtde</a:t>
                      </a:r>
                      <a:r>
                        <a:rPr lang="pt-BR" sz="2000" b="1" baseline="0" dirty="0"/>
                        <a:t> de anos a depreciar / Soma dos Dígitos X Base depreciada</a:t>
                      </a:r>
                      <a:endParaRPr lang="pt-BR" sz="2000" b="1" dirty="0"/>
                    </a:p>
                  </a:txBody>
                  <a:tcPr/>
                </a:tc>
                <a:tc hMerge="1">
                  <a:txBody>
                    <a:bodyPr/>
                    <a:lstStyle/>
                    <a:p>
                      <a:endParaRPr lang="pt-BR" dirty="0"/>
                    </a:p>
                  </a:txBody>
                  <a:tcPr/>
                </a:tc>
                <a:tc hMerge="1">
                  <a:txBody>
                    <a:bodyPr/>
                    <a:lstStyle/>
                    <a:p>
                      <a:pPr algn="r"/>
                      <a:endParaRPr lang="pt-BR" dirty="0"/>
                    </a:p>
                  </a:txBody>
                  <a:tcPr/>
                </a:tc>
                <a:extLst>
                  <a:ext uri="{0D108BD9-81ED-4DB2-BD59-A6C34878D82A}">
                    <a16:rowId xmlns:a16="http://schemas.microsoft.com/office/drawing/2014/main" val="10010"/>
                  </a:ext>
                </a:extLst>
              </a:tr>
              <a:tr h="182880">
                <a:tc>
                  <a:txBody>
                    <a:bodyPr/>
                    <a:lstStyle/>
                    <a:p>
                      <a:pPr algn="ctr"/>
                      <a:endParaRPr lang="pt-BR" b="1" dirty="0"/>
                    </a:p>
                  </a:txBody>
                  <a:tcPr/>
                </a:tc>
                <a:tc>
                  <a:txBody>
                    <a:bodyPr/>
                    <a:lstStyle/>
                    <a:p>
                      <a:endParaRPr lang="pt-BR" dirty="0"/>
                    </a:p>
                  </a:txBody>
                  <a:tcPr/>
                </a:tc>
                <a:tc>
                  <a:txBody>
                    <a:bodyPr/>
                    <a:lstStyle/>
                    <a:p>
                      <a:pPr algn="r"/>
                      <a:endParaRPr lang="pt-BR"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4081925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73846" y="389678"/>
            <a:ext cx="10379954"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80663" y="579550"/>
            <a:ext cx="10666270" cy="702816"/>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 – Soma dos Dígitos </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63</a:t>
            </a:fld>
            <a:endParaRPr lang="pt-BR"/>
          </a:p>
        </p:txBody>
      </p:sp>
      <p:sp>
        <p:nvSpPr>
          <p:cNvPr id="7" name="Retângulo 6"/>
          <p:cNvSpPr/>
          <p:nvPr/>
        </p:nvSpPr>
        <p:spPr>
          <a:xfrm>
            <a:off x="1326523" y="1687132"/>
            <a:ext cx="10431887"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2940064931"/>
              </p:ext>
            </p:extLst>
          </p:nvPr>
        </p:nvGraphicFramePr>
        <p:xfrm>
          <a:off x="788594" y="1034321"/>
          <a:ext cx="10658340" cy="5480063"/>
        </p:xfrm>
        <a:graphic>
          <a:graphicData uri="http://schemas.openxmlformats.org/drawingml/2006/table">
            <a:tbl>
              <a:tblPr firstRow="1" bandRow="1">
                <a:tableStyleId>{5C22544A-7EE6-4342-B048-85BDC9FD1C3A}</a:tableStyleId>
              </a:tblPr>
              <a:tblGrid>
                <a:gridCol w="1982741">
                  <a:extLst>
                    <a:ext uri="{9D8B030D-6E8A-4147-A177-3AD203B41FA5}">
                      <a16:colId xmlns:a16="http://schemas.microsoft.com/office/drawing/2014/main" val="20000"/>
                    </a:ext>
                  </a:extLst>
                </a:gridCol>
                <a:gridCol w="3326646">
                  <a:extLst>
                    <a:ext uri="{9D8B030D-6E8A-4147-A177-3AD203B41FA5}">
                      <a16:colId xmlns:a16="http://schemas.microsoft.com/office/drawing/2014/main" val="20001"/>
                    </a:ext>
                  </a:extLst>
                </a:gridCol>
                <a:gridCol w="2684368">
                  <a:extLst>
                    <a:ext uri="{9D8B030D-6E8A-4147-A177-3AD203B41FA5}">
                      <a16:colId xmlns:a16="http://schemas.microsoft.com/office/drawing/2014/main" val="20002"/>
                    </a:ext>
                  </a:extLst>
                </a:gridCol>
                <a:gridCol w="2664585">
                  <a:extLst>
                    <a:ext uri="{9D8B030D-6E8A-4147-A177-3AD203B41FA5}">
                      <a16:colId xmlns:a16="http://schemas.microsoft.com/office/drawing/2014/main" val="20003"/>
                    </a:ext>
                  </a:extLst>
                </a:gridCol>
              </a:tblGrid>
              <a:tr h="498668">
                <a:tc gridSpan="4">
                  <a:txBody>
                    <a:bodyPr/>
                    <a:lstStyle/>
                    <a:p>
                      <a:pPr algn="ctr"/>
                      <a:r>
                        <a:rPr lang="pt-BR" sz="2400" b="1" dirty="0">
                          <a:solidFill>
                            <a:schemeClr val="tx1"/>
                          </a:solidFill>
                        </a:rPr>
                        <a:t>QUADRO</a:t>
                      </a:r>
                      <a:r>
                        <a:rPr lang="pt-BR" sz="2400" b="1" baseline="0" dirty="0">
                          <a:solidFill>
                            <a:schemeClr val="tx1"/>
                          </a:solidFill>
                        </a:rPr>
                        <a:t> ANUAL DE DEPRECIAÇÃO = 15.000,00</a:t>
                      </a:r>
                      <a:endParaRPr lang="pt-BR" sz="2400" b="1" dirty="0">
                        <a:solidFill>
                          <a:schemeClr val="tx1"/>
                        </a:solidFill>
                      </a:endParaRPr>
                    </a:p>
                  </a:txBody>
                  <a:tcPr/>
                </a:tc>
                <a:tc hMerge="1">
                  <a:txBody>
                    <a:bodyPr/>
                    <a:lstStyle/>
                    <a:p>
                      <a:endParaRPr lang="pt-BR" dirty="0"/>
                    </a:p>
                  </a:txBody>
                  <a:tcPr/>
                </a:tc>
                <a:tc hMerge="1">
                  <a:txBody>
                    <a:bodyPr/>
                    <a:lstStyle/>
                    <a:p>
                      <a:endParaRPr lang="pt-BR" dirty="0"/>
                    </a:p>
                  </a:txBody>
                  <a:tcPr/>
                </a:tc>
                <a:tc hMerge="1">
                  <a:txBody>
                    <a:bodyPr/>
                    <a:lstStyle/>
                    <a:p>
                      <a:endParaRPr lang="pt-BR" dirty="0"/>
                    </a:p>
                  </a:txBody>
                  <a:tcPr/>
                </a:tc>
                <a:extLst>
                  <a:ext uri="{0D108BD9-81ED-4DB2-BD59-A6C34878D82A}">
                    <a16:rowId xmlns:a16="http://schemas.microsoft.com/office/drawing/2014/main" val="10000"/>
                  </a:ext>
                </a:extLst>
              </a:tr>
              <a:tr h="678433">
                <a:tc>
                  <a:txBody>
                    <a:bodyPr/>
                    <a:lstStyle/>
                    <a:p>
                      <a:pPr algn="ctr"/>
                      <a:r>
                        <a:rPr lang="pt-BR" sz="2000" b="1" dirty="0">
                          <a:solidFill>
                            <a:schemeClr val="tx1"/>
                          </a:solidFill>
                        </a:rPr>
                        <a:t>ANO</a:t>
                      </a:r>
                    </a:p>
                  </a:txBody>
                  <a:tcPr/>
                </a:tc>
                <a:tc>
                  <a:txBody>
                    <a:bodyPr/>
                    <a:lstStyle/>
                    <a:p>
                      <a:pPr algn="ctr"/>
                      <a:r>
                        <a:rPr lang="pt-BR" sz="2000" b="1" dirty="0">
                          <a:solidFill>
                            <a:schemeClr val="tx1"/>
                          </a:solidFill>
                        </a:rPr>
                        <a:t>Formula</a:t>
                      </a:r>
                    </a:p>
                  </a:txBody>
                  <a:tcPr/>
                </a:tc>
                <a:tc>
                  <a:txBody>
                    <a:bodyPr/>
                    <a:lstStyle/>
                    <a:p>
                      <a:pPr algn="ctr"/>
                      <a:r>
                        <a:rPr lang="pt-BR" sz="2000" b="1" dirty="0">
                          <a:solidFill>
                            <a:schemeClr val="tx1"/>
                          </a:solidFill>
                        </a:rPr>
                        <a:t>Valor acumulado da depreciação</a:t>
                      </a:r>
                    </a:p>
                  </a:txBody>
                  <a:tcPr/>
                </a:tc>
                <a:tc>
                  <a:txBody>
                    <a:bodyPr/>
                    <a:lstStyle/>
                    <a:p>
                      <a:pPr algn="ctr"/>
                      <a:r>
                        <a:rPr lang="pt-BR" sz="2000" b="1" dirty="0">
                          <a:solidFill>
                            <a:schemeClr val="tx1"/>
                          </a:solidFill>
                        </a:rPr>
                        <a:t>Saldo</a:t>
                      </a:r>
                      <a:r>
                        <a:rPr lang="pt-BR" sz="2000" b="1" baseline="0" dirty="0">
                          <a:solidFill>
                            <a:schemeClr val="tx1"/>
                          </a:solidFill>
                        </a:rPr>
                        <a:t> Acumulado</a:t>
                      </a:r>
                      <a:endParaRPr lang="pt-BR" sz="2000" b="1" dirty="0">
                        <a:solidFill>
                          <a:schemeClr val="tx1"/>
                        </a:solidFill>
                      </a:endParaRPr>
                    </a:p>
                  </a:txBody>
                  <a:tcPr/>
                </a:tc>
                <a:extLst>
                  <a:ext uri="{0D108BD9-81ED-4DB2-BD59-A6C34878D82A}">
                    <a16:rowId xmlns:a16="http://schemas.microsoft.com/office/drawing/2014/main" val="10001"/>
                  </a:ext>
                </a:extLst>
              </a:tr>
              <a:tr h="404475">
                <a:tc>
                  <a:txBody>
                    <a:bodyPr/>
                    <a:lstStyle/>
                    <a:p>
                      <a:pPr algn="ctr"/>
                      <a:r>
                        <a:rPr lang="pt-BR" dirty="0"/>
                        <a:t>ANO 1</a:t>
                      </a:r>
                    </a:p>
                  </a:txBody>
                  <a:tcPr/>
                </a:tc>
                <a:tc>
                  <a:txBody>
                    <a:bodyPr/>
                    <a:lstStyle/>
                    <a:p>
                      <a:pPr algn="r"/>
                      <a:r>
                        <a:rPr lang="pt-BR" dirty="0"/>
                        <a:t>13.500,00 x 10 /55</a:t>
                      </a:r>
                    </a:p>
                  </a:txBody>
                  <a:tcPr/>
                </a:tc>
                <a:tc>
                  <a:txBody>
                    <a:bodyPr/>
                    <a:lstStyle/>
                    <a:p>
                      <a:pPr algn="r"/>
                      <a:r>
                        <a:rPr lang="pt-BR" dirty="0"/>
                        <a:t>2.454,54</a:t>
                      </a:r>
                    </a:p>
                  </a:txBody>
                  <a:tcPr/>
                </a:tc>
                <a:tc>
                  <a:txBody>
                    <a:bodyPr/>
                    <a:lstStyle/>
                    <a:p>
                      <a:pPr algn="r"/>
                      <a:r>
                        <a:rPr lang="pt-BR" dirty="0"/>
                        <a:t>12.545,46</a:t>
                      </a:r>
                    </a:p>
                  </a:txBody>
                  <a:tcPr/>
                </a:tc>
                <a:extLst>
                  <a:ext uri="{0D108BD9-81ED-4DB2-BD59-A6C34878D82A}">
                    <a16:rowId xmlns:a16="http://schemas.microsoft.com/office/drawing/2014/main" val="10002"/>
                  </a:ext>
                </a:extLst>
              </a:tr>
              <a:tr h="404475">
                <a:tc>
                  <a:txBody>
                    <a:bodyPr/>
                    <a:lstStyle/>
                    <a:p>
                      <a:pPr algn="ctr"/>
                      <a:r>
                        <a:rPr lang="pt-BR" dirty="0"/>
                        <a:t>ANO 2</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13.500,00 x 09 /55</a:t>
                      </a:r>
                    </a:p>
                  </a:txBody>
                  <a:tcPr/>
                </a:tc>
                <a:tc>
                  <a:txBody>
                    <a:bodyPr/>
                    <a:lstStyle/>
                    <a:p>
                      <a:pPr algn="r"/>
                      <a:r>
                        <a:rPr lang="pt-BR" dirty="0"/>
                        <a:t>2.209,09</a:t>
                      </a:r>
                    </a:p>
                  </a:txBody>
                  <a:tcPr/>
                </a:tc>
                <a:tc>
                  <a:txBody>
                    <a:bodyPr/>
                    <a:lstStyle/>
                    <a:p>
                      <a:pPr algn="r"/>
                      <a:r>
                        <a:rPr lang="pt-BR" dirty="0"/>
                        <a:t>10.336,37</a:t>
                      </a:r>
                    </a:p>
                  </a:txBody>
                  <a:tcPr/>
                </a:tc>
                <a:extLst>
                  <a:ext uri="{0D108BD9-81ED-4DB2-BD59-A6C34878D82A}">
                    <a16:rowId xmlns:a16="http://schemas.microsoft.com/office/drawing/2014/main" val="10003"/>
                  </a:ext>
                </a:extLst>
              </a:tr>
              <a:tr h="404475">
                <a:tc>
                  <a:txBody>
                    <a:bodyPr/>
                    <a:lstStyle/>
                    <a:p>
                      <a:pPr algn="ctr"/>
                      <a:r>
                        <a:rPr lang="pt-BR" dirty="0"/>
                        <a:t>ANO 3 </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13.500,00 x 08 /55</a:t>
                      </a:r>
                    </a:p>
                  </a:txBody>
                  <a:tcPr/>
                </a:tc>
                <a:tc>
                  <a:txBody>
                    <a:bodyPr/>
                    <a:lstStyle/>
                    <a:p>
                      <a:pPr algn="r"/>
                      <a:r>
                        <a:rPr lang="pt-BR" dirty="0"/>
                        <a:t>1.963,63</a:t>
                      </a:r>
                    </a:p>
                  </a:txBody>
                  <a:tcPr/>
                </a:tc>
                <a:tc>
                  <a:txBody>
                    <a:bodyPr/>
                    <a:lstStyle/>
                    <a:p>
                      <a:pPr algn="r"/>
                      <a:r>
                        <a:rPr lang="pt-BR" dirty="0"/>
                        <a:t>8.372,74</a:t>
                      </a:r>
                    </a:p>
                  </a:txBody>
                  <a:tcPr/>
                </a:tc>
                <a:extLst>
                  <a:ext uri="{0D108BD9-81ED-4DB2-BD59-A6C34878D82A}">
                    <a16:rowId xmlns:a16="http://schemas.microsoft.com/office/drawing/2014/main" val="10004"/>
                  </a:ext>
                </a:extLst>
              </a:tr>
              <a:tr h="404475">
                <a:tc>
                  <a:txBody>
                    <a:bodyPr/>
                    <a:lstStyle/>
                    <a:p>
                      <a:pPr algn="ctr"/>
                      <a:r>
                        <a:rPr lang="pt-BR" dirty="0"/>
                        <a:t>ANO 4</a:t>
                      </a:r>
                    </a:p>
                  </a:txBody>
                  <a:tcPr/>
                </a:tc>
                <a:tc>
                  <a:txBody>
                    <a:bodyPr/>
                    <a:lstStyle/>
                    <a:p>
                      <a:pPr algn="r"/>
                      <a:r>
                        <a:rPr lang="pt-BR" dirty="0"/>
                        <a:t>13.500,00 x 07 /55</a:t>
                      </a:r>
                    </a:p>
                  </a:txBody>
                  <a:tcPr/>
                </a:tc>
                <a:tc>
                  <a:txBody>
                    <a:bodyPr/>
                    <a:lstStyle/>
                    <a:p>
                      <a:pPr algn="r"/>
                      <a:r>
                        <a:rPr lang="pt-BR" dirty="0"/>
                        <a:t>1.718,18</a:t>
                      </a:r>
                    </a:p>
                  </a:txBody>
                  <a:tcPr/>
                </a:tc>
                <a:tc>
                  <a:txBody>
                    <a:bodyPr/>
                    <a:lstStyle/>
                    <a:p>
                      <a:pPr algn="r"/>
                      <a:r>
                        <a:rPr lang="pt-BR" dirty="0"/>
                        <a:t>6.654,56</a:t>
                      </a:r>
                    </a:p>
                  </a:txBody>
                  <a:tcPr/>
                </a:tc>
                <a:extLst>
                  <a:ext uri="{0D108BD9-81ED-4DB2-BD59-A6C34878D82A}">
                    <a16:rowId xmlns:a16="http://schemas.microsoft.com/office/drawing/2014/main" val="10005"/>
                  </a:ext>
                </a:extLst>
              </a:tr>
              <a:tr h="404475">
                <a:tc>
                  <a:txBody>
                    <a:bodyPr/>
                    <a:lstStyle/>
                    <a:p>
                      <a:pPr algn="ctr"/>
                      <a:r>
                        <a:rPr lang="pt-BR" dirty="0"/>
                        <a:t>ANO 5</a:t>
                      </a:r>
                    </a:p>
                  </a:txBody>
                  <a:tcPr/>
                </a:tc>
                <a:tc>
                  <a:txBody>
                    <a:bodyPr/>
                    <a:lstStyle/>
                    <a:p>
                      <a:pPr algn="r"/>
                      <a:r>
                        <a:rPr lang="pt-BR" dirty="0"/>
                        <a:t>13.500,00 x 06 /55</a:t>
                      </a:r>
                    </a:p>
                  </a:txBody>
                  <a:tcPr/>
                </a:tc>
                <a:tc>
                  <a:txBody>
                    <a:bodyPr/>
                    <a:lstStyle/>
                    <a:p>
                      <a:pPr algn="r"/>
                      <a:r>
                        <a:rPr lang="pt-BR" dirty="0"/>
                        <a:t>1.472,72</a:t>
                      </a:r>
                    </a:p>
                  </a:txBody>
                  <a:tcPr/>
                </a:tc>
                <a:tc>
                  <a:txBody>
                    <a:bodyPr/>
                    <a:lstStyle/>
                    <a:p>
                      <a:pPr algn="r"/>
                      <a:r>
                        <a:rPr lang="pt-BR" dirty="0"/>
                        <a:t>5.181,84</a:t>
                      </a:r>
                    </a:p>
                  </a:txBody>
                  <a:tcPr/>
                </a:tc>
                <a:extLst>
                  <a:ext uri="{0D108BD9-81ED-4DB2-BD59-A6C34878D82A}">
                    <a16:rowId xmlns:a16="http://schemas.microsoft.com/office/drawing/2014/main" val="10006"/>
                  </a:ext>
                </a:extLst>
              </a:tr>
              <a:tr h="404475">
                <a:tc>
                  <a:txBody>
                    <a:bodyPr/>
                    <a:lstStyle/>
                    <a:p>
                      <a:pPr algn="ctr"/>
                      <a:r>
                        <a:rPr lang="pt-BR" dirty="0"/>
                        <a:t>ANO 6</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13.500,00 x 05 /55</a:t>
                      </a:r>
                    </a:p>
                  </a:txBody>
                  <a:tcPr/>
                </a:tc>
                <a:tc>
                  <a:txBody>
                    <a:bodyPr/>
                    <a:lstStyle/>
                    <a:p>
                      <a:pPr algn="r"/>
                      <a:r>
                        <a:rPr lang="pt-BR" dirty="0"/>
                        <a:t>1.227,27</a:t>
                      </a:r>
                    </a:p>
                  </a:txBody>
                  <a:tcPr/>
                </a:tc>
                <a:tc>
                  <a:txBody>
                    <a:bodyPr/>
                    <a:lstStyle/>
                    <a:p>
                      <a:pPr algn="r"/>
                      <a:r>
                        <a:rPr lang="pt-BR" dirty="0"/>
                        <a:t>3.954,57</a:t>
                      </a:r>
                    </a:p>
                  </a:txBody>
                  <a:tcPr/>
                </a:tc>
                <a:extLst>
                  <a:ext uri="{0D108BD9-81ED-4DB2-BD59-A6C34878D82A}">
                    <a16:rowId xmlns:a16="http://schemas.microsoft.com/office/drawing/2014/main" val="10007"/>
                  </a:ext>
                </a:extLst>
              </a:tr>
              <a:tr h="404475">
                <a:tc>
                  <a:txBody>
                    <a:bodyPr/>
                    <a:lstStyle/>
                    <a:p>
                      <a:pPr algn="ctr"/>
                      <a:r>
                        <a:rPr lang="pt-BR" dirty="0"/>
                        <a:t>ANO 7</a:t>
                      </a:r>
                    </a:p>
                  </a:txBody>
                  <a:tcPr/>
                </a:tc>
                <a:tc>
                  <a:txBody>
                    <a:bodyPr/>
                    <a:lstStyle/>
                    <a:p>
                      <a:pPr algn="r"/>
                      <a:r>
                        <a:rPr lang="pt-BR" dirty="0"/>
                        <a:t>13.500,00 x 04 /55</a:t>
                      </a:r>
                    </a:p>
                  </a:txBody>
                  <a:tcPr/>
                </a:tc>
                <a:tc>
                  <a:txBody>
                    <a:bodyPr/>
                    <a:lstStyle/>
                    <a:p>
                      <a:pPr algn="r"/>
                      <a:r>
                        <a:rPr lang="pt-BR" dirty="0"/>
                        <a:t>981,81</a:t>
                      </a:r>
                    </a:p>
                  </a:txBody>
                  <a:tcPr/>
                </a:tc>
                <a:tc>
                  <a:txBody>
                    <a:bodyPr/>
                    <a:lstStyle/>
                    <a:p>
                      <a:pPr algn="r"/>
                      <a:r>
                        <a:rPr lang="pt-BR" dirty="0"/>
                        <a:t>2.972,76</a:t>
                      </a:r>
                    </a:p>
                  </a:txBody>
                  <a:tcPr/>
                </a:tc>
                <a:extLst>
                  <a:ext uri="{0D108BD9-81ED-4DB2-BD59-A6C34878D82A}">
                    <a16:rowId xmlns:a16="http://schemas.microsoft.com/office/drawing/2014/main" val="10008"/>
                  </a:ext>
                </a:extLst>
              </a:tr>
              <a:tr h="404475">
                <a:tc>
                  <a:txBody>
                    <a:bodyPr/>
                    <a:lstStyle/>
                    <a:p>
                      <a:pPr algn="ctr"/>
                      <a:r>
                        <a:rPr lang="pt-BR" dirty="0"/>
                        <a:t>ANO 8</a:t>
                      </a:r>
                    </a:p>
                  </a:txBody>
                  <a:tcPr/>
                </a:tc>
                <a:tc>
                  <a:txBody>
                    <a:bodyPr/>
                    <a:lstStyle/>
                    <a:p>
                      <a:pPr algn="r"/>
                      <a:r>
                        <a:rPr lang="pt-BR" dirty="0"/>
                        <a:t>13.500,00 x 03 /55</a:t>
                      </a:r>
                    </a:p>
                  </a:txBody>
                  <a:tcPr/>
                </a:tc>
                <a:tc>
                  <a:txBody>
                    <a:bodyPr/>
                    <a:lstStyle/>
                    <a:p>
                      <a:pPr algn="r"/>
                      <a:r>
                        <a:rPr lang="pt-BR" dirty="0"/>
                        <a:t>736,36</a:t>
                      </a:r>
                    </a:p>
                  </a:txBody>
                  <a:tcPr/>
                </a:tc>
                <a:tc>
                  <a:txBody>
                    <a:bodyPr/>
                    <a:lstStyle/>
                    <a:p>
                      <a:pPr algn="r"/>
                      <a:r>
                        <a:rPr lang="pt-BR" dirty="0"/>
                        <a:t>2.236,40</a:t>
                      </a:r>
                    </a:p>
                  </a:txBody>
                  <a:tcPr/>
                </a:tc>
                <a:extLst>
                  <a:ext uri="{0D108BD9-81ED-4DB2-BD59-A6C34878D82A}">
                    <a16:rowId xmlns:a16="http://schemas.microsoft.com/office/drawing/2014/main" val="10009"/>
                  </a:ext>
                </a:extLst>
              </a:tr>
              <a:tr h="404475">
                <a:tc>
                  <a:txBody>
                    <a:bodyPr/>
                    <a:lstStyle/>
                    <a:p>
                      <a:pPr algn="ctr"/>
                      <a:r>
                        <a:rPr lang="pt-BR" dirty="0"/>
                        <a:t>ANO 9</a:t>
                      </a:r>
                    </a:p>
                  </a:txBody>
                  <a:tcPr/>
                </a:tc>
                <a:tc>
                  <a:txBody>
                    <a:bodyPr/>
                    <a:lstStyle/>
                    <a:p>
                      <a:pPr algn="r"/>
                      <a:r>
                        <a:rPr lang="pt-BR" dirty="0"/>
                        <a:t>13.500,00 x 02 /55</a:t>
                      </a:r>
                    </a:p>
                  </a:txBody>
                  <a:tcPr/>
                </a:tc>
                <a:tc>
                  <a:txBody>
                    <a:bodyPr/>
                    <a:lstStyle/>
                    <a:p>
                      <a:pPr algn="r"/>
                      <a:r>
                        <a:rPr lang="pt-BR" dirty="0"/>
                        <a:t>490,90</a:t>
                      </a:r>
                    </a:p>
                  </a:txBody>
                  <a:tcPr/>
                </a:tc>
                <a:tc>
                  <a:txBody>
                    <a:bodyPr/>
                    <a:lstStyle/>
                    <a:p>
                      <a:pPr algn="r"/>
                      <a:r>
                        <a:rPr lang="pt-BR" dirty="0"/>
                        <a:t>1.745,55</a:t>
                      </a:r>
                    </a:p>
                  </a:txBody>
                  <a:tcPr/>
                </a:tc>
                <a:extLst>
                  <a:ext uri="{0D108BD9-81ED-4DB2-BD59-A6C34878D82A}">
                    <a16:rowId xmlns:a16="http://schemas.microsoft.com/office/drawing/2014/main" val="10010"/>
                  </a:ext>
                </a:extLst>
              </a:tr>
              <a:tr h="619439">
                <a:tc>
                  <a:txBody>
                    <a:bodyPr/>
                    <a:lstStyle/>
                    <a:p>
                      <a:pPr algn="ctr"/>
                      <a:r>
                        <a:rPr lang="pt-BR" dirty="0"/>
                        <a:t>ANO 10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13.500,00 x 01 /55</a:t>
                      </a:r>
                    </a:p>
                    <a:p>
                      <a:pPr marL="0" marR="0" lvl="0" indent="0" algn="r" defTabSz="914400" rtl="0" eaLnBrk="1" fontAlgn="auto" latinLnBrk="0" hangingPunct="1">
                        <a:lnSpc>
                          <a:spcPct val="100000"/>
                        </a:lnSpc>
                        <a:spcBef>
                          <a:spcPts val="0"/>
                        </a:spcBef>
                        <a:spcAft>
                          <a:spcPts val="0"/>
                        </a:spcAft>
                        <a:buClrTx/>
                        <a:buSzTx/>
                        <a:buFontTx/>
                        <a:buNone/>
                        <a:tabLst/>
                        <a:defRPr/>
                      </a:pPr>
                      <a:endParaRPr lang="pt-BR" dirty="0"/>
                    </a:p>
                  </a:txBody>
                  <a:tcPr/>
                </a:tc>
                <a:tc>
                  <a:txBody>
                    <a:bodyPr/>
                    <a:lstStyle/>
                    <a:p>
                      <a:pPr algn="r"/>
                      <a:r>
                        <a:rPr lang="pt-BR" dirty="0"/>
                        <a:t>245,55</a:t>
                      </a:r>
                    </a:p>
                  </a:txBody>
                  <a:tcPr/>
                </a:tc>
                <a:tc>
                  <a:txBody>
                    <a:bodyPr/>
                    <a:lstStyle/>
                    <a:p>
                      <a:pPr algn="r"/>
                      <a:r>
                        <a:rPr lang="pt-BR" dirty="0"/>
                        <a:t>1.500,00</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2613743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 – Unidades Produzidas</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64</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571620" y="2224443"/>
            <a:ext cx="11052636" cy="2677656"/>
          </a:xfrm>
          <a:prstGeom prst="rect">
            <a:avLst/>
          </a:prstGeom>
        </p:spPr>
        <p:txBody>
          <a:bodyPr wrap="square">
            <a:spAutoFit/>
          </a:bodyPr>
          <a:lstStyle/>
          <a:p>
            <a:pPr lvl="1" algn="just"/>
            <a:r>
              <a:rPr lang="pt-BR" sz="2800" dirty="0">
                <a:latin typeface="Arial" panose="020B0604020202020204" pitchFamily="34" charset="0"/>
                <a:cs typeface="Arial" panose="020B0604020202020204" pitchFamily="34" charset="0"/>
              </a:rPr>
              <a:t>	 Utilizada tanto na área privada como pública especificamente em equipamentos industriais de produção de materiais. Consiste em depreciar o valor do equipamento pela capacidade de produção anual, estabelecida em manuais ou com nova base quando de redução ou ampliação considerável e que possa distorcer os resultados.</a:t>
            </a:r>
          </a:p>
        </p:txBody>
      </p:sp>
    </p:spTree>
    <p:extLst>
      <p:ext uri="{BB962C8B-B14F-4D97-AF65-F5344CB8AC3E}">
        <p14:creationId xmlns:p14="http://schemas.microsoft.com/office/powerpoint/2010/main" val="911760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73846" y="389678"/>
            <a:ext cx="10379954"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80663" y="831606"/>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 – Unidades Produzidas</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65</a:t>
            </a:fld>
            <a:endParaRPr lang="pt-BR"/>
          </a:p>
        </p:txBody>
      </p:sp>
      <p:sp>
        <p:nvSpPr>
          <p:cNvPr id="7" name="Retângulo 6"/>
          <p:cNvSpPr/>
          <p:nvPr/>
        </p:nvSpPr>
        <p:spPr>
          <a:xfrm>
            <a:off x="1326523" y="1687132"/>
            <a:ext cx="10431887"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graphicFrame>
        <p:nvGraphicFramePr>
          <p:cNvPr id="8" name="Tabela 7"/>
          <p:cNvGraphicFramePr>
            <a:graphicFrameLocks noGrp="1"/>
          </p:cNvGraphicFramePr>
          <p:nvPr>
            <p:extLst>
              <p:ext uri="{D42A27DB-BD31-4B8C-83A1-F6EECF244321}">
                <p14:modId xmlns:p14="http://schemas.microsoft.com/office/powerpoint/2010/main" val="120676704"/>
              </p:ext>
            </p:extLst>
          </p:nvPr>
        </p:nvGraphicFramePr>
        <p:xfrm>
          <a:off x="482601" y="1243547"/>
          <a:ext cx="10871199" cy="5172550"/>
        </p:xfrm>
        <a:graphic>
          <a:graphicData uri="http://schemas.openxmlformats.org/drawingml/2006/table">
            <a:tbl>
              <a:tblPr firstRow="1" bandRow="1">
                <a:tableStyleId>{5C22544A-7EE6-4342-B048-85BDC9FD1C3A}</a:tableStyleId>
              </a:tblPr>
              <a:tblGrid>
                <a:gridCol w="870365">
                  <a:extLst>
                    <a:ext uri="{9D8B030D-6E8A-4147-A177-3AD203B41FA5}">
                      <a16:colId xmlns:a16="http://schemas.microsoft.com/office/drawing/2014/main" val="20000"/>
                    </a:ext>
                  </a:extLst>
                </a:gridCol>
                <a:gridCol w="6377101">
                  <a:extLst>
                    <a:ext uri="{9D8B030D-6E8A-4147-A177-3AD203B41FA5}">
                      <a16:colId xmlns:a16="http://schemas.microsoft.com/office/drawing/2014/main" val="20001"/>
                    </a:ext>
                  </a:extLst>
                </a:gridCol>
                <a:gridCol w="3623733">
                  <a:extLst>
                    <a:ext uri="{9D8B030D-6E8A-4147-A177-3AD203B41FA5}">
                      <a16:colId xmlns:a16="http://schemas.microsoft.com/office/drawing/2014/main" val="20002"/>
                    </a:ext>
                  </a:extLst>
                </a:gridCol>
              </a:tblGrid>
              <a:tr h="517255">
                <a:tc>
                  <a:txBody>
                    <a:bodyPr/>
                    <a:lstStyle/>
                    <a:p>
                      <a:endParaRPr lang="pt-BR" dirty="0"/>
                    </a:p>
                  </a:txBody>
                  <a:tcPr/>
                </a:tc>
                <a:tc>
                  <a:txBody>
                    <a:bodyPr/>
                    <a:lstStyle/>
                    <a:p>
                      <a:r>
                        <a:rPr lang="pt-BR" dirty="0">
                          <a:solidFill>
                            <a:schemeClr val="tx1"/>
                          </a:solidFill>
                        </a:rPr>
                        <a:t>DEPRECIAÇÃO</a:t>
                      </a:r>
                    </a:p>
                  </a:txBody>
                  <a:tcPr/>
                </a:tc>
                <a:tc>
                  <a:txBody>
                    <a:bodyPr/>
                    <a:lstStyle/>
                    <a:p>
                      <a:endParaRPr lang="pt-BR" dirty="0"/>
                    </a:p>
                  </a:txBody>
                  <a:tcPr/>
                </a:tc>
                <a:extLst>
                  <a:ext uri="{0D108BD9-81ED-4DB2-BD59-A6C34878D82A}">
                    <a16:rowId xmlns:a16="http://schemas.microsoft.com/office/drawing/2014/main" val="10000"/>
                  </a:ext>
                </a:extLst>
              </a:tr>
              <a:tr h="517255">
                <a:tc>
                  <a:txBody>
                    <a:bodyPr/>
                    <a:lstStyle/>
                    <a:p>
                      <a:pPr algn="ctr"/>
                      <a:endParaRPr lang="pt-BR" b="1" dirty="0"/>
                    </a:p>
                  </a:txBody>
                  <a:tcPr/>
                </a:tc>
                <a:tc>
                  <a:txBody>
                    <a:bodyPr/>
                    <a:lstStyle/>
                    <a:p>
                      <a:r>
                        <a:rPr lang="pt-BR" dirty="0"/>
                        <a:t>Máquinas, Utensílios e Equipamentos </a:t>
                      </a:r>
                    </a:p>
                  </a:txBody>
                  <a:tcPr/>
                </a:tc>
                <a:tc>
                  <a:txBody>
                    <a:bodyPr/>
                    <a:lstStyle/>
                    <a:p>
                      <a:endParaRPr lang="pt-BR" dirty="0"/>
                    </a:p>
                  </a:txBody>
                  <a:tcPr/>
                </a:tc>
                <a:extLst>
                  <a:ext uri="{0D108BD9-81ED-4DB2-BD59-A6C34878D82A}">
                    <a16:rowId xmlns:a16="http://schemas.microsoft.com/office/drawing/2014/main" val="10001"/>
                  </a:ext>
                </a:extLst>
              </a:tr>
              <a:tr h="517255">
                <a:tc>
                  <a:txBody>
                    <a:bodyPr/>
                    <a:lstStyle/>
                    <a:p>
                      <a:pPr algn="ctr"/>
                      <a:endParaRPr lang="pt-BR" b="1" dirty="0"/>
                    </a:p>
                  </a:txBody>
                  <a:tcPr/>
                </a:tc>
                <a:tc>
                  <a:txBody>
                    <a:bodyPr/>
                    <a:lstStyle/>
                    <a:p>
                      <a:pPr algn="ctr"/>
                      <a:r>
                        <a:rPr lang="pt-BR" b="1" dirty="0"/>
                        <a:t>COMPOSIÇÃO</a:t>
                      </a:r>
                      <a:r>
                        <a:rPr lang="pt-BR" b="1" baseline="0" dirty="0"/>
                        <a:t> DO VALOR</a:t>
                      </a:r>
                      <a:endParaRPr lang="pt-BR" b="1" dirty="0"/>
                    </a:p>
                  </a:txBody>
                  <a:tcPr/>
                </a:tc>
                <a:tc>
                  <a:txBody>
                    <a:bodyPr/>
                    <a:lstStyle/>
                    <a:p>
                      <a:endParaRPr lang="pt-BR"/>
                    </a:p>
                  </a:txBody>
                  <a:tcPr/>
                </a:tc>
                <a:extLst>
                  <a:ext uri="{0D108BD9-81ED-4DB2-BD59-A6C34878D82A}">
                    <a16:rowId xmlns:a16="http://schemas.microsoft.com/office/drawing/2014/main" val="10002"/>
                  </a:ext>
                </a:extLst>
              </a:tr>
              <a:tr h="517255">
                <a:tc>
                  <a:txBody>
                    <a:bodyPr/>
                    <a:lstStyle/>
                    <a:p>
                      <a:pPr algn="ctr"/>
                      <a:r>
                        <a:rPr lang="pt-BR" b="1" dirty="0"/>
                        <a:t>+</a:t>
                      </a:r>
                    </a:p>
                  </a:txBody>
                  <a:tcPr/>
                </a:tc>
                <a:tc>
                  <a:txBody>
                    <a:bodyPr/>
                    <a:lstStyle/>
                    <a:p>
                      <a:r>
                        <a:rPr lang="pt-BR" dirty="0"/>
                        <a:t>Valor Contábil </a:t>
                      </a:r>
                    </a:p>
                  </a:txBody>
                  <a:tcPr/>
                </a:tc>
                <a:tc>
                  <a:txBody>
                    <a:bodyPr/>
                    <a:lstStyle/>
                    <a:p>
                      <a:pPr algn="r"/>
                      <a:r>
                        <a:rPr lang="pt-BR" dirty="0"/>
                        <a:t>15.000,00</a:t>
                      </a:r>
                    </a:p>
                  </a:txBody>
                  <a:tcPr/>
                </a:tc>
                <a:extLst>
                  <a:ext uri="{0D108BD9-81ED-4DB2-BD59-A6C34878D82A}">
                    <a16:rowId xmlns:a16="http://schemas.microsoft.com/office/drawing/2014/main" val="10003"/>
                  </a:ext>
                </a:extLst>
              </a:tr>
              <a:tr h="517255">
                <a:tc>
                  <a:txBody>
                    <a:bodyPr/>
                    <a:lstStyle/>
                    <a:p>
                      <a:pPr algn="ctr"/>
                      <a:r>
                        <a:rPr lang="pt-BR" b="1" dirty="0"/>
                        <a:t>-</a:t>
                      </a:r>
                    </a:p>
                  </a:txBody>
                  <a:tcPr/>
                </a:tc>
                <a:tc>
                  <a:txBody>
                    <a:bodyPr/>
                    <a:lstStyle/>
                    <a:p>
                      <a:r>
                        <a:rPr lang="pt-BR" dirty="0"/>
                        <a:t>Valor Residual</a:t>
                      </a:r>
                      <a:r>
                        <a:rPr lang="pt-BR" baseline="0" dirty="0"/>
                        <a:t> (10%)</a:t>
                      </a:r>
                      <a:endParaRPr lang="pt-BR" dirty="0"/>
                    </a:p>
                  </a:txBody>
                  <a:tcPr/>
                </a:tc>
                <a:tc>
                  <a:txBody>
                    <a:bodyPr/>
                    <a:lstStyle/>
                    <a:p>
                      <a:pPr algn="r"/>
                      <a:r>
                        <a:rPr lang="pt-BR" dirty="0"/>
                        <a:t>1.500,00</a:t>
                      </a:r>
                    </a:p>
                  </a:txBody>
                  <a:tcPr/>
                </a:tc>
                <a:extLst>
                  <a:ext uri="{0D108BD9-81ED-4DB2-BD59-A6C34878D82A}">
                    <a16:rowId xmlns:a16="http://schemas.microsoft.com/office/drawing/2014/main" val="10004"/>
                  </a:ext>
                </a:extLst>
              </a:tr>
              <a:tr h="517255">
                <a:tc>
                  <a:txBody>
                    <a:bodyPr/>
                    <a:lstStyle/>
                    <a:p>
                      <a:pPr algn="ctr"/>
                      <a:r>
                        <a:rPr lang="pt-BR" b="1" dirty="0"/>
                        <a:t>=</a:t>
                      </a:r>
                    </a:p>
                  </a:txBody>
                  <a:tcPr/>
                </a:tc>
                <a:tc>
                  <a:txBody>
                    <a:bodyPr/>
                    <a:lstStyle/>
                    <a:p>
                      <a:r>
                        <a:rPr lang="pt-BR" dirty="0"/>
                        <a:t>Valor</a:t>
                      </a:r>
                      <a:r>
                        <a:rPr lang="pt-BR" baseline="0" dirty="0"/>
                        <a:t> Base de Depreciação</a:t>
                      </a:r>
                      <a:endParaRPr lang="pt-BR" dirty="0"/>
                    </a:p>
                  </a:txBody>
                  <a:tcPr/>
                </a:tc>
                <a:tc>
                  <a:txBody>
                    <a:bodyPr/>
                    <a:lstStyle/>
                    <a:p>
                      <a:pPr algn="r"/>
                      <a:r>
                        <a:rPr lang="pt-BR" dirty="0"/>
                        <a:t>13.500,00</a:t>
                      </a:r>
                    </a:p>
                  </a:txBody>
                  <a:tcPr/>
                </a:tc>
                <a:extLst>
                  <a:ext uri="{0D108BD9-81ED-4DB2-BD59-A6C34878D82A}">
                    <a16:rowId xmlns:a16="http://schemas.microsoft.com/office/drawing/2014/main" val="10005"/>
                  </a:ext>
                </a:extLst>
              </a:tr>
              <a:tr h="517255">
                <a:tc>
                  <a:txBody>
                    <a:bodyPr/>
                    <a:lstStyle/>
                    <a:p>
                      <a:pPr algn="ctr"/>
                      <a:endParaRPr lang="pt-BR" b="1" dirty="0"/>
                    </a:p>
                  </a:txBody>
                  <a:tcPr/>
                </a:tc>
                <a:tc>
                  <a:txBody>
                    <a:bodyPr/>
                    <a:lstStyle/>
                    <a:p>
                      <a:pPr algn="ctr"/>
                      <a:r>
                        <a:rPr lang="pt-BR" b="1" dirty="0"/>
                        <a:t>CÁLCULO </a:t>
                      </a:r>
                    </a:p>
                  </a:txBody>
                  <a:tcPr/>
                </a:tc>
                <a:tc>
                  <a:txBody>
                    <a:bodyPr/>
                    <a:lstStyle/>
                    <a:p>
                      <a:pPr algn="ctr"/>
                      <a:endParaRPr lang="pt-BR" b="1" dirty="0"/>
                    </a:p>
                  </a:txBody>
                  <a:tcPr/>
                </a:tc>
                <a:extLst>
                  <a:ext uri="{0D108BD9-81ED-4DB2-BD59-A6C34878D82A}">
                    <a16:rowId xmlns:a16="http://schemas.microsoft.com/office/drawing/2014/main" val="10006"/>
                  </a:ext>
                </a:extLst>
              </a:tr>
              <a:tr h="517255">
                <a:tc>
                  <a:txBody>
                    <a:bodyPr/>
                    <a:lstStyle/>
                    <a:p>
                      <a:pPr algn="ctr"/>
                      <a:endParaRPr lang="pt-BR" b="1" dirty="0"/>
                    </a:p>
                  </a:txBody>
                  <a:tcPr/>
                </a:tc>
                <a:tc>
                  <a:txBody>
                    <a:bodyPr/>
                    <a:lstStyle/>
                    <a:p>
                      <a:r>
                        <a:rPr lang="pt-BR" dirty="0"/>
                        <a:t>Capacidade de</a:t>
                      </a:r>
                      <a:r>
                        <a:rPr lang="pt-BR" baseline="0" dirty="0"/>
                        <a:t> Produção Ano</a:t>
                      </a:r>
                      <a:endParaRPr lang="pt-BR" dirty="0"/>
                    </a:p>
                  </a:txBody>
                  <a:tcPr/>
                </a:tc>
                <a:tc>
                  <a:txBody>
                    <a:bodyPr/>
                    <a:lstStyle/>
                    <a:p>
                      <a:pPr algn="r"/>
                      <a:r>
                        <a:rPr lang="pt-BR" dirty="0"/>
                        <a:t>2.500</a:t>
                      </a:r>
                    </a:p>
                  </a:txBody>
                  <a:tcPr/>
                </a:tc>
                <a:extLst>
                  <a:ext uri="{0D108BD9-81ED-4DB2-BD59-A6C34878D82A}">
                    <a16:rowId xmlns:a16="http://schemas.microsoft.com/office/drawing/2014/main" val="10007"/>
                  </a:ext>
                </a:extLst>
              </a:tr>
              <a:tr h="517255">
                <a:tc>
                  <a:txBody>
                    <a:bodyPr/>
                    <a:lstStyle/>
                    <a:p>
                      <a:pPr algn="ctr"/>
                      <a:endParaRPr lang="pt-BR" b="1" dirty="0"/>
                    </a:p>
                  </a:txBody>
                  <a:tcPr/>
                </a:tc>
                <a:tc>
                  <a:txBody>
                    <a:bodyPr/>
                    <a:lstStyle/>
                    <a:p>
                      <a:r>
                        <a:rPr lang="pt-BR" dirty="0"/>
                        <a:t>Capacidade de Produção Total</a:t>
                      </a:r>
                    </a:p>
                  </a:txBody>
                  <a:tcPr/>
                </a:tc>
                <a:tc>
                  <a:txBody>
                    <a:bodyPr/>
                    <a:lstStyle/>
                    <a:p>
                      <a:pPr algn="r"/>
                      <a:r>
                        <a:rPr lang="pt-BR" dirty="0"/>
                        <a:t>50.000</a:t>
                      </a:r>
                    </a:p>
                  </a:txBody>
                  <a:tcPr/>
                </a:tc>
                <a:extLst>
                  <a:ext uri="{0D108BD9-81ED-4DB2-BD59-A6C34878D82A}">
                    <a16:rowId xmlns:a16="http://schemas.microsoft.com/office/drawing/2014/main" val="10008"/>
                  </a:ext>
                </a:extLst>
              </a:tr>
              <a:tr h="517255">
                <a:tc>
                  <a:txBody>
                    <a:bodyPr/>
                    <a:lstStyle/>
                    <a:p>
                      <a:pPr algn="ctr"/>
                      <a:endParaRPr lang="pt-BR" b="1" dirty="0"/>
                    </a:p>
                  </a:txBody>
                  <a:tcPr/>
                </a:tc>
                <a:tc>
                  <a:txBody>
                    <a:bodyPr/>
                    <a:lstStyle/>
                    <a:p>
                      <a:r>
                        <a:rPr lang="pt-BR" dirty="0"/>
                        <a:t>Taxa de Depreciação</a:t>
                      </a:r>
                    </a:p>
                  </a:txBody>
                  <a:tcPr/>
                </a:tc>
                <a:tc>
                  <a:txBody>
                    <a:bodyPr/>
                    <a:lstStyle/>
                    <a:p>
                      <a:pPr algn="r"/>
                      <a:r>
                        <a:rPr lang="pt-BR" dirty="0"/>
                        <a:t>5% a.a.</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56867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9148" y="226366"/>
            <a:ext cx="10379954"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830688" y="500481"/>
            <a:ext cx="10666270" cy="638421"/>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 – Unidades Produzidas</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66</a:t>
            </a:fld>
            <a:endParaRPr lang="pt-BR"/>
          </a:p>
        </p:txBody>
      </p:sp>
      <p:sp>
        <p:nvSpPr>
          <p:cNvPr id="7" name="Retângulo 6"/>
          <p:cNvSpPr/>
          <p:nvPr/>
        </p:nvSpPr>
        <p:spPr>
          <a:xfrm>
            <a:off x="1326523" y="1687132"/>
            <a:ext cx="10431887"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1101774"/>
              </p:ext>
            </p:extLst>
          </p:nvPr>
        </p:nvGraphicFramePr>
        <p:xfrm>
          <a:off x="244696" y="849128"/>
          <a:ext cx="10676588" cy="5914488"/>
        </p:xfrm>
        <a:graphic>
          <a:graphicData uri="http://schemas.openxmlformats.org/drawingml/2006/table">
            <a:tbl>
              <a:tblPr firstRow="1" bandRow="1">
                <a:tableStyleId>{5C22544A-7EE6-4342-B048-85BDC9FD1C3A}</a:tableStyleId>
              </a:tblPr>
              <a:tblGrid>
                <a:gridCol w="850008">
                  <a:extLst>
                    <a:ext uri="{9D8B030D-6E8A-4147-A177-3AD203B41FA5}">
                      <a16:colId xmlns:a16="http://schemas.microsoft.com/office/drawing/2014/main" val="20000"/>
                    </a:ext>
                  </a:extLst>
                </a:gridCol>
                <a:gridCol w="4488286">
                  <a:extLst>
                    <a:ext uri="{9D8B030D-6E8A-4147-A177-3AD203B41FA5}">
                      <a16:colId xmlns:a16="http://schemas.microsoft.com/office/drawing/2014/main" val="20001"/>
                    </a:ext>
                  </a:extLst>
                </a:gridCol>
                <a:gridCol w="2669147">
                  <a:extLst>
                    <a:ext uri="{9D8B030D-6E8A-4147-A177-3AD203B41FA5}">
                      <a16:colId xmlns:a16="http://schemas.microsoft.com/office/drawing/2014/main" val="20002"/>
                    </a:ext>
                  </a:extLst>
                </a:gridCol>
                <a:gridCol w="2669147">
                  <a:extLst>
                    <a:ext uri="{9D8B030D-6E8A-4147-A177-3AD203B41FA5}">
                      <a16:colId xmlns:a16="http://schemas.microsoft.com/office/drawing/2014/main" val="20003"/>
                    </a:ext>
                  </a:extLst>
                </a:gridCol>
              </a:tblGrid>
              <a:tr h="142870">
                <a:tc gridSpan="4">
                  <a:txBody>
                    <a:bodyPr/>
                    <a:lstStyle/>
                    <a:p>
                      <a:pPr algn="ctr"/>
                      <a:r>
                        <a:rPr lang="pt-BR" b="1" dirty="0">
                          <a:solidFill>
                            <a:schemeClr val="tx1"/>
                          </a:solidFill>
                        </a:rPr>
                        <a:t>DEPRECIAÇÃO</a:t>
                      </a:r>
                    </a:p>
                  </a:txBody>
                  <a:tcPr/>
                </a:tc>
                <a:tc hMerge="1">
                  <a:txBody>
                    <a:bodyPr/>
                    <a:lstStyle/>
                    <a:p>
                      <a:endParaRPr lang="pt-BR" dirty="0"/>
                    </a:p>
                  </a:txBody>
                  <a:tcPr/>
                </a:tc>
                <a:tc hMerge="1">
                  <a:txBody>
                    <a:bodyPr/>
                    <a:lstStyle/>
                    <a:p>
                      <a:endParaRPr lang="pt-BR" dirty="0"/>
                    </a:p>
                  </a:txBody>
                  <a:tcPr/>
                </a:tc>
                <a:tc hMerge="1">
                  <a:txBody>
                    <a:bodyPr/>
                    <a:lstStyle/>
                    <a:p>
                      <a:endParaRPr lang="pt-BR" dirty="0"/>
                    </a:p>
                  </a:txBody>
                  <a:tcPr/>
                </a:tc>
                <a:extLst>
                  <a:ext uri="{0D108BD9-81ED-4DB2-BD59-A6C34878D82A}">
                    <a16:rowId xmlns:a16="http://schemas.microsoft.com/office/drawing/2014/main" val="10000"/>
                  </a:ext>
                </a:extLst>
              </a:tr>
              <a:tr h="189234">
                <a:tc>
                  <a:txBody>
                    <a:bodyPr/>
                    <a:lstStyle/>
                    <a:p>
                      <a:pPr algn="ctr"/>
                      <a:r>
                        <a:rPr lang="pt-BR" b="1" dirty="0"/>
                        <a:t>ANO</a:t>
                      </a:r>
                    </a:p>
                  </a:txBody>
                  <a:tcPr/>
                </a:tc>
                <a:tc>
                  <a:txBody>
                    <a:bodyPr/>
                    <a:lstStyle/>
                    <a:p>
                      <a:pPr algn="ctr"/>
                      <a:r>
                        <a:rPr lang="pt-BR" b="1" dirty="0"/>
                        <a:t>Valor</a:t>
                      </a:r>
                      <a:r>
                        <a:rPr lang="pt-BR" b="1" baseline="0" dirty="0"/>
                        <a:t> </a:t>
                      </a:r>
                      <a:r>
                        <a:rPr lang="pt-BR" b="1" baseline="0" dirty="0" err="1"/>
                        <a:t>Acum</a:t>
                      </a:r>
                      <a:r>
                        <a:rPr lang="pt-BR" b="1" baseline="0" dirty="0"/>
                        <a:t> Depreciação</a:t>
                      </a:r>
                      <a:endParaRPr lang="pt-BR" b="1" dirty="0"/>
                    </a:p>
                  </a:txBody>
                  <a:tcPr/>
                </a:tc>
                <a:tc>
                  <a:txBody>
                    <a:bodyPr/>
                    <a:lstStyle/>
                    <a:p>
                      <a:pPr algn="ctr"/>
                      <a:r>
                        <a:rPr lang="pt-BR" b="1" dirty="0" err="1"/>
                        <a:t>Deprec</a:t>
                      </a:r>
                      <a:r>
                        <a:rPr lang="pt-BR" b="1" dirty="0"/>
                        <a:t> Acumulada</a:t>
                      </a:r>
                    </a:p>
                  </a:txBody>
                  <a:tcPr/>
                </a:tc>
                <a:tc>
                  <a:txBody>
                    <a:bodyPr/>
                    <a:lstStyle/>
                    <a:p>
                      <a:pPr algn="ctr"/>
                      <a:r>
                        <a:rPr lang="pt-BR" b="1" dirty="0"/>
                        <a:t>Saldo Acumulado</a:t>
                      </a:r>
                    </a:p>
                  </a:txBody>
                  <a:tcPr/>
                </a:tc>
                <a:extLst>
                  <a:ext uri="{0D108BD9-81ED-4DB2-BD59-A6C34878D82A}">
                    <a16:rowId xmlns:a16="http://schemas.microsoft.com/office/drawing/2014/main" val="10001"/>
                  </a:ext>
                </a:extLst>
              </a:tr>
              <a:tr h="183758">
                <a:tc>
                  <a:txBody>
                    <a:bodyPr/>
                    <a:lstStyle/>
                    <a:p>
                      <a:r>
                        <a:rPr lang="pt-BR" sz="1100" b="0" dirty="0">
                          <a:latin typeface="Arial" panose="020B0604020202020204" pitchFamily="34" charset="0"/>
                          <a:cs typeface="Arial" panose="020B0604020202020204" pitchFamily="34" charset="0"/>
                        </a:rPr>
                        <a:t>Ano 01</a:t>
                      </a:r>
                    </a:p>
                  </a:txBody>
                  <a:tcPr/>
                </a:tc>
                <a:tc>
                  <a:txBody>
                    <a:bodyPr/>
                    <a:lstStyle/>
                    <a:p>
                      <a:pPr algn="r"/>
                      <a:r>
                        <a:rPr lang="pt-BR" sz="1100" b="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14.325,00</a:t>
                      </a:r>
                    </a:p>
                  </a:txBody>
                  <a:tcPr/>
                </a:tc>
                <a:extLst>
                  <a:ext uri="{0D108BD9-81ED-4DB2-BD59-A6C34878D82A}">
                    <a16:rowId xmlns:a16="http://schemas.microsoft.com/office/drawing/2014/main" val="10002"/>
                  </a:ext>
                </a:extLst>
              </a:tr>
              <a:tr h="184366">
                <a:tc>
                  <a:txBody>
                    <a:bodyPr/>
                    <a:lstStyle/>
                    <a:p>
                      <a:r>
                        <a:rPr lang="pt-BR" sz="1100" dirty="0">
                          <a:latin typeface="Arial" panose="020B0604020202020204" pitchFamily="34" charset="0"/>
                          <a:cs typeface="Arial" panose="020B0604020202020204" pitchFamily="34" charset="0"/>
                        </a:rPr>
                        <a:t>Ano 02</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1.350,00</a:t>
                      </a:r>
                    </a:p>
                  </a:txBody>
                  <a:tcPr/>
                </a:tc>
                <a:tc>
                  <a:txBody>
                    <a:bodyPr/>
                    <a:lstStyle/>
                    <a:p>
                      <a:pPr algn="r"/>
                      <a:r>
                        <a:rPr lang="pt-BR" sz="1100" dirty="0">
                          <a:latin typeface="Arial" panose="020B0604020202020204" pitchFamily="34" charset="0"/>
                          <a:cs typeface="Arial" panose="020B0604020202020204" pitchFamily="34" charset="0"/>
                        </a:rPr>
                        <a:t>13.650,00</a:t>
                      </a:r>
                    </a:p>
                  </a:txBody>
                  <a:tcPr/>
                </a:tc>
                <a:extLst>
                  <a:ext uri="{0D108BD9-81ED-4DB2-BD59-A6C34878D82A}">
                    <a16:rowId xmlns:a16="http://schemas.microsoft.com/office/drawing/2014/main" val="10003"/>
                  </a:ext>
                </a:extLst>
              </a:tr>
              <a:tr h="180753">
                <a:tc>
                  <a:txBody>
                    <a:bodyPr/>
                    <a:lstStyle/>
                    <a:p>
                      <a:r>
                        <a:rPr lang="pt-BR" sz="1100" dirty="0">
                          <a:latin typeface="Arial" panose="020B0604020202020204" pitchFamily="34" charset="0"/>
                          <a:cs typeface="Arial" panose="020B0604020202020204" pitchFamily="34" charset="0"/>
                        </a:rPr>
                        <a:t>Ano 03</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2.025,00</a:t>
                      </a:r>
                    </a:p>
                  </a:txBody>
                  <a:tcPr/>
                </a:tc>
                <a:tc>
                  <a:txBody>
                    <a:bodyPr/>
                    <a:lstStyle/>
                    <a:p>
                      <a:pPr algn="r"/>
                      <a:r>
                        <a:rPr lang="pt-BR" sz="1100" dirty="0">
                          <a:latin typeface="Arial" panose="020B0604020202020204" pitchFamily="34" charset="0"/>
                          <a:cs typeface="Arial" panose="020B0604020202020204" pitchFamily="34" charset="0"/>
                        </a:rPr>
                        <a:t>12.975,00</a:t>
                      </a:r>
                    </a:p>
                  </a:txBody>
                  <a:tcPr/>
                </a:tc>
                <a:extLst>
                  <a:ext uri="{0D108BD9-81ED-4DB2-BD59-A6C34878D82A}">
                    <a16:rowId xmlns:a16="http://schemas.microsoft.com/office/drawing/2014/main" val="10004"/>
                  </a:ext>
                </a:extLst>
              </a:tr>
              <a:tr h="256083">
                <a:tc>
                  <a:txBody>
                    <a:bodyPr/>
                    <a:lstStyle/>
                    <a:p>
                      <a:r>
                        <a:rPr lang="pt-BR" sz="1100" dirty="0">
                          <a:latin typeface="Arial" panose="020B0604020202020204" pitchFamily="34" charset="0"/>
                          <a:cs typeface="Arial" panose="020B0604020202020204" pitchFamily="34" charset="0"/>
                        </a:rPr>
                        <a:t>Ano 04</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2.700,00</a:t>
                      </a:r>
                    </a:p>
                  </a:txBody>
                  <a:tcPr/>
                </a:tc>
                <a:tc>
                  <a:txBody>
                    <a:bodyPr/>
                    <a:lstStyle/>
                    <a:p>
                      <a:pPr algn="r"/>
                      <a:r>
                        <a:rPr lang="pt-BR" sz="1100" dirty="0">
                          <a:latin typeface="Arial" panose="020B0604020202020204" pitchFamily="34" charset="0"/>
                          <a:cs typeface="Arial" panose="020B0604020202020204" pitchFamily="34" charset="0"/>
                        </a:rPr>
                        <a:t>12.300,00</a:t>
                      </a:r>
                    </a:p>
                  </a:txBody>
                  <a:tcPr/>
                </a:tc>
                <a:extLst>
                  <a:ext uri="{0D108BD9-81ED-4DB2-BD59-A6C34878D82A}">
                    <a16:rowId xmlns:a16="http://schemas.microsoft.com/office/drawing/2014/main" val="10005"/>
                  </a:ext>
                </a:extLst>
              </a:tr>
              <a:tr h="0">
                <a:tc>
                  <a:txBody>
                    <a:bodyPr/>
                    <a:lstStyle/>
                    <a:p>
                      <a:r>
                        <a:rPr lang="pt-BR" sz="1100" dirty="0">
                          <a:latin typeface="Arial" panose="020B0604020202020204" pitchFamily="34" charset="0"/>
                          <a:cs typeface="Arial" panose="020B0604020202020204" pitchFamily="34" charset="0"/>
                        </a:rPr>
                        <a:t>Ano 05</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3.375,00</a:t>
                      </a:r>
                    </a:p>
                  </a:txBody>
                  <a:tcPr/>
                </a:tc>
                <a:tc>
                  <a:txBody>
                    <a:bodyPr/>
                    <a:lstStyle/>
                    <a:p>
                      <a:pPr algn="r"/>
                      <a:r>
                        <a:rPr lang="pt-BR" sz="1100" dirty="0">
                          <a:latin typeface="Arial" panose="020B0604020202020204" pitchFamily="34" charset="0"/>
                          <a:cs typeface="Arial" panose="020B0604020202020204" pitchFamily="34" charset="0"/>
                        </a:rPr>
                        <a:t>11.625,00</a:t>
                      </a:r>
                    </a:p>
                  </a:txBody>
                  <a:tcPr/>
                </a:tc>
                <a:extLst>
                  <a:ext uri="{0D108BD9-81ED-4DB2-BD59-A6C34878D82A}">
                    <a16:rowId xmlns:a16="http://schemas.microsoft.com/office/drawing/2014/main" val="10006"/>
                  </a:ext>
                </a:extLst>
              </a:tr>
              <a:tr h="211914">
                <a:tc>
                  <a:txBody>
                    <a:bodyPr/>
                    <a:lstStyle/>
                    <a:p>
                      <a:r>
                        <a:rPr lang="pt-BR" sz="1100" dirty="0">
                          <a:latin typeface="Arial" panose="020B0604020202020204" pitchFamily="34" charset="0"/>
                          <a:cs typeface="Arial" panose="020B0604020202020204" pitchFamily="34" charset="0"/>
                        </a:rPr>
                        <a:t>Ano 06</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4.050,00</a:t>
                      </a:r>
                    </a:p>
                  </a:txBody>
                  <a:tcPr/>
                </a:tc>
                <a:tc>
                  <a:txBody>
                    <a:bodyPr/>
                    <a:lstStyle/>
                    <a:p>
                      <a:pPr algn="r"/>
                      <a:r>
                        <a:rPr lang="pt-BR" sz="1100" dirty="0">
                          <a:latin typeface="Arial" panose="020B0604020202020204" pitchFamily="34" charset="0"/>
                          <a:cs typeface="Arial" panose="020B0604020202020204" pitchFamily="34" charset="0"/>
                        </a:rPr>
                        <a:t>10.950,00</a:t>
                      </a:r>
                    </a:p>
                  </a:txBody>
                  <a:tcPr/>
                </a:tc>
                <a:extLst>
                  <a:ext uri="{0D108BD9-81ED-4DB2-BD59-A6C34878D82A}">
                    <a16:rowId xmlns:a16="http://schemas.microsoft.com/office/drawing/2014/main" val="10007"/>
                  </a:ext>
                </a:extLst>
              </a:tr>
              <a:tr h="141582">
                <a:tc>
                  <a:txBody>
                    <a:bodyPr/>
                    <a:lstStyle/>
                    <a:p>
                      <a:r>
                        <a:rPr lang="pt-BR" sz="1100" dirty="0">
                          <a:latin typeface="Arial" panose="020B0604020202020204" pitchFamily="34" charset="0"/>
                          <a:cs typeface="Arial" panose="020B0604020202020204" pitchFamily="34" charset="0"/>
                        </a:rPr>
                        <a:t>Ano 07</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4.725,00</a:t>
                      </a:r>
                    </a:p>
                  </a:txBody>
                  <a:tcPr/>
                </a:tc>
                <a:tc>
                  <a:txBody>
                    <a:bodyPr/>
                    <a:lstStyle/>
                    <a:p>
                      <a:pPr algn="r"/>
                      <a:r>
                        <a:rPr lang="pt-BR" sz="1100" dirty="0">
                          <a:latin typeface="Arial" panose="020B0604020202020204" pitchFamily="34" charset="0"/>
                          <a:cs typeface="Arial" panose="020B0604020202020204" pitchFamily="34" charset="0"/>
                        </a:rPr>
                        <a:t>10.275,00</a:t>
                      </a:r>
                    </a:p>
                  </a:txBody>
                  <a:tcPr/>
                </a:tc>
                <a:extLst>
                  <a:ext uri="{0D108BD9-81ED-4DB2-BD59-A6C34878D82A}">
                    <a16:rowId xmlns:a16="http://schemas.microsoft.com/office/drawing/2014/main" val="10008"/>
                  </a:ext>
                </a:extLst>
              </a:tr>
              <a:tr h="239834">
                <a:tc>
                  <a:txBody>
                    <a:bodyPr/>
                    <a:lstStyle/>
                    <a:p>
                      <a:r>
                        <a:rPr lang="pt-BR" sz="1100" dirty="0">
                          <a:latin typeface="Arial" panose="020B0604020202020204" pitchFamily="34" charset="0"/>
                          <a:cs typeface="Arial" panose="020B0604020202020204" pitchFamily="34" charset="0"/>
                        </a:rPr>
                        <a:t>Ano 08</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5.400,00</a:t>
                      </a:r>
                    </a:p>
                  </a:txBody>
                  <a:tcPr/>
                </a:tc>
                <a:tc>
                  <a:txBody>
                    <a:bodyPr/>
                    <a:lstStyle/>
                    <a:p>
                      <a:pPr algn="r"/>
                      <a:r>
                        <a:rPr lang="pt-BR" sz="1100" dirty="0">
                          <a:latin typeface="Arial" panose="020B0604020202020204" pitchFamily="34" charset="0"/>
                          <a:cs typeface="Arial" panose="020B0604020202020204" pitchFamily="34" charset="0"/>
                        </a:rPr>
                        <a:t>9.600,00</a:t>
                      </a:r>
                    </a:p>
                  </a:txBody>
                  <a:tcPr/>
                </a:tc>
                <a:extLst>
                  <a:ext uri="{0D108BD9-81ED-4DB2-BD59-A6C34878D82A}">
                    <a16:rowId xmlns:a16="http://schemas.microsoft.com/office/drawing/2014/main" val="10009"/>
                  </a:ext>
                </a:extLst>
              </a:tr>
              <a:tr h="135309">
                <a:tc>
                  <a:txBody>
                    <a:bodyPr/>
                    <a:lstStyle/>
                    <a:p>
                      <a:r>
                        <a:rPr lang="pt-BR" sz="1100" dirty="0">
                          <a:latin typeface="Arial" panose="020B0604020202020204" pitchFamily="34" charset="0"/>
                          <a:cs typeface="Arial" panose="020B0604020202020204" pitchFamily="34" charset="0"/>
                        </a:rPr>
                        <a:t>Ano 09</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6.075,00</a:t>
                      </a:r>
                    </a:p>
                  </a:txBody>
                  <a:tcPr/>
                </a:tc>
                <a:tc>
                  <a:txBody>
                    <a:bodyPr/>
                    <a:lstStyle/>
                    <a:p>
                      <a:pPr algn="r"/>
                      <a:r>
                        <a:rPr lang="pt-BR" sz="1100" dirty="0">
                          <a:latin typeface="Arial" panose="020B0604020202020204" pitchFamily="34" charset="0"/>
                          <a:cs typeface="Arial" panose="020B0604020202020204" pitchFamily="34" charset="0"/>
                        </a:rPr>
                        <a:t>8.925,00</a:t>
                      </a:r>
                    </a:p>
                  </a:txBody>
                  <a:tcPr/>
                </a:tc>
                <a:extLst>
                  <a:ext uri="{0D108BD9-81ED-4DB2-BD59-A6C34878D82A}">
                    <a16:rowId xmlns:a16="http://schemas.microsoft.com/office/drawing/2014/main" val="10010"/>
                  </a:ext>
                </a:extLst>
              </a:tr>
              <a:tr h="249708">
                <a:tc>
                  <a:txBody>
                    <a:bodyPr/>
                    <a:lstStyle/>
                    <a:p>
                      <a:r>
                        <a:rPr lang="pt-BR" sz="1100" dirty="0">
                          <a:latin typeface="Arial" panose="020B0604020202020204" pitchFamily="34" charset="0"/>
                          <a:cs typeface="Arial" panose="020B0604020202020204" pitchFamily="34" charset="0"/>
                        </a:rPr>
                        <a:t>Ano 10</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6.750,00</a:t>
                      </a:r>
                    </a:p>
                  </a:txBody>
                  <a:tcPr/>
                </a:tc>
                <a:tc>
                  <a:txBody>
                    <a:bodyPr/>
                    <a:lstStyle/>
                    <a:p>
                      <a:pPr algn="r"/>
                      <a:r>
                        <a:rPr lang="pt-BR" sz="1100" dirty="0">
                          <a:latin typeface="Arial" panose="020B0604020202020204" pitchFamily="34" charset="0"/>
                          <a:cs typeface="Arial" panose="020B0604020202020204" pitchFamily="34" charset="0"/>
                        </a:rPr>
                        <a:t>8.250,00</a:t>
                      </a:r>
                    </a:p>
                  </a:txBody>
                  <a:tcPr/>
                </a:tc>
                <a:extLst>
                  <a:ext uri="{0D108BD9-81ED-4DB2-BD59-A6C34878D82A}">
                    <a16:rowId xmlns:a16="http://schemas.microsoft.com/office/drawing/2014/main" val="10011"/>
                  </a:ext>
                </a:extLst>
              </a:tr>
              <a:tr h="143299">
                <a:tc>
                  <a:txBody>
                    <a:bodyPr/>
                    <a:lstStyle/>
                    <a:p>
                      <a:r>
                        <a:rPr lang="pt-BR" sz="1100" dirty="0">
                          <a:latin typeface="Arial" panose="020B0604020202020204" pitchFamily="34" charset="0"/>
                          <a:cs typeface="Arial" panose="020B0604020202020204" pitchFamily="34" charset="0"/>
                        </a:rPr>
                        <a:t>Ano 11</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7.425,00</a:t>
                      </a:r>
                    </a:p>
                  </a:txBody>
                  <a:tcPr/>
                </a:tc>
                <a:tc>
                  <a:txBody>
                    <a:bodyPr/>
                    <a:lstStyle/>
                    <a:p>
                      <a:pPr algn="r"/>
                      <a:r>
                        <a:rPr lang="pt-BR" sz="1100" dirty="0">
                          <a:latin typeface="Arial" panose="020B0604020202020204" pitchFamily="34" charset="0"/>
                          <a:cs typeface="Arial" panose="020B0604020202020204" pitchFamily="34" charset="0"/>
                        </a:rPr>
                        <a:t>7.575,00</a:t>
                      </a:r>
                    </a:p>
                  </a:txBody>
                  <a:tcPr/>
                </a:tc>
                <a:extLst>
                  <a:ext uri="{0D108BD9-81ED-4DB2-BD59-A6C34878D82A}">
                    <a16:rowId xmlns:a16="http://schemas.microsoft.com/office/drawing/2014/main" val="10012"/>
                  </a:ext>
                </a:extLst>
              </a:tr>
              <a:tr h="220945">
                <a:tc>
                  <a:txBody>
                    <a:bodyPr/>
                    <a:lstStyle/>
                    <a:p>
                      <a:r>
                        <a:rPr lang="pt-BR" sz="1100" dirty="0">
                          <a:latin typeface="Arial" panose="020B0604020202020204" pitchFamily="34" charset="0"/>
                          <a:cs typeface="Arial" panose="020B0604020202020204" pitchFamily="34" charset="0"/>
                        </a:rPr>
                        <a:t>Ano 12</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8.100,00</a:t>
                      </a:r>
                    </a:p>
                  </a:txBody>
                  <a:tcPr/>
                </a:tc>
                <a:tc>
                  <a:txBody>
                    <a:bodyPr/>
                    <a:lstStyle/>
                    <a:p>
                      <a:pPr algn="r"/>
                      <a:r>
                        <a:rPr lang="pt-BR" sz="1100" dirty="0">
                          <a:latin typeface="Arial" panose="020B0604020202020204" pitchFamily="34" charset="0"/>
                          <a:cs typeface="Arial" panose="020B0604020202020204" pitchFamily="34" charset="0"/>
                        </a:rPr>
                        <a:t>6.900,00</a:t>
                      </a:r>
                    </a:p>
                  </a:txBody>
                  <a:tcPr/>
                </a:tc>
                <a:extLst>
                  <a:ext uri="{0D108BD9-81ED-4DB2-BD59-A6C34878D82A}">
                    <a16:rowId xmlns:a16="http://schemas.microsoft.com/office/drawing/2014/main" val="10013"/>
                  </a:ext>
                </a:extLst>
              </a:tr>
              <a:tr h="142170">
                <a:tc>
                  <a:txBody>
                    <a:bodyPr/>
                    <a:lstStyle/>
                    <a:p>
                      <a:r>
                        <a:rPr lang="pt-BR" sz="1100" dirty="0">
                          <a:latin typeface="Arial" panose="020B0604020202020204" pitchFamily="34" charset="0"/>
                          <a:cs typeface="Arial" panose="020B0604020202020204" pitchFamily="34" charset="0"/>
                        </a:rPr>
                        <a:t>Ano 13</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8.775,00</a:t>
                      </a:r>
                    </a:p>
                  </a:txBody>
                  <a:tcPr/>
                </a:tc>
                <a:tc>
                  <a:txBody>
                    <a:bodyPr/>
                    <a:lstStyle/>
                    <a:p>
                      <a:pPr algn="r"/>
                      <a:r>
                        <a:rPr lang="pt-BR" sz="1100" dirty="0">
                          <a:latin typeface="Arial" panose="020B0604020202020204" pitchFamily="34" charset="0"/>
                          <a:cs typeface="Arial" panose="020B0604020202020204" pitchFamily="34" charset="0"/>
                        </a:rPr>
                        <a:t>6.225,00</a:t>
                      </a:r>
                    </a:p>
                  </a:txBody>
                  <a:tcPr/>
                </a:tc>
                <a:extLst>
                  <a:ext uri="{0D108BD9-81ED-4DB2-BD59-A6C34878D82A}">
                    <a16:rowId xmlns:a16="http://schemas.microsoft.com/office/drawing/2014/main" val="10014"/>
                  </a:ext>
                </a:extLst>
              </a:tr>
              <a:tr h="197358">
                <a:tc>
                  <a:txBody>
                    <a:bodyPr/>
                    <a:lstStyle/>
                    <a:p>
                      <a:r>
                        <a:rPr lang="pt-BR" sz="1100" dirty="0">
                          <a:latin typeface="Arial" panose="020B0604020202020204" pitchFamily="34" charset="0"/>
                          <a:cs typeface="Arial" panose="020B0604020202020204" pitchFamily="34" charset="0"/>
                        </a:rPr>
                        <a:t>Ano</a:t>
                      </a:r>
                      <a:r>
                        <a:rPr lang="pt-BR" sz="1100" baseline="0" dirty="0">
                          <a:latin typeface="Arial" panose="020B0604020202020204" pitchFamily="34" charset="0"/>
                          <a:cs typeface="Arial" panose="020B0604020202020204" pitchFamily="34" charset="0"/>
                        </a:rPr>
                        <a:t> 14</a:t>
                      </a:r>
                      <a:endParaRPr lang="pt-BR" sz="1100" dirty="0">
                        <a:latin typeface="Arial" panose="020B0604020202020204" pitchFamily="34" charset="0"/>
                        <a:cs typeface="Arial" panose="020B0604020202020204" pitchFamily="34" charset="0"/>
                      </a:endParaRP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9.450,00</a:t>
                      </a:r>
                    </a:p>
                  </a:txBody>
                  <a:tcPr/>
                </a:tc>
                <a:tc>
                  <a:txBody>
                    <a:bodyPr/>
                    <a:lstStyle/>
                    <a:p>
                      <a:pPr algn="r"/>
                      <a:r>
                        <a:rPr lang="pt-BR" sz="1100" dirty="0">
                          <a:latin typeface="Arial" panose="020B0604020202020204" pitchFamily="34" charset="0"/>
                          <a:cs typeface="Arial" panose="020B0604020202020204" pitchFamily="34" charset="0"/>
                        </a:rPr>
                        <a:t>5.550,00</a:t>
                      </a:r>
                    </a:p>
                  </a:txBody>
                  <a:tcPr/>
                </a:tc>
                <a:extLst>
                  <a:ext uri="{0D108BD9-81ED-4DB2-BD59-A6C34878D82A}">
                    <a16:rowId xmlns:a16="http://schemas.microsoft.com/office/drawing/2014/main" val="10015"/>
                  </a:ext>
                </a:extLst>
              </a:tr>
              <a:tr h="164930">
                <a:tc>
                  <a:txBody>
                    <a:bodyPr/>
                    <a:lstStyle/>
                    <a:p>
                      <a:r>
                        <a:rPr lang="pt-BR" sz="1100" dirty="0">
                          <a:latin typeface="Arial" panose="020B0604020202020204" pitchFamily="34" charset="0"/>
                          <a:cs typeface="Arial" panose="020B0604020202020204" pitchFamily="34" charset="0"/>
                        </a:rPr>
                        <a:t>Ano 15</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10.125,00</a:t>
                      </a:r>
                    </a:p>
                  </a:txBody>
                  <a:tcPr/>
                </a:tc>
                <a:tc>
                  <a:txBody>
                    <a:bodyPr/>
                    <a:lstStyle/>
                    <a:p>
                      <a:pPr algn="r"/>
                      <a:r>
                        <a:rPr lang="pt-BR" sz="1100" dirty="0">
                          <a:latin typeface="Arial" panose="020B0604020202020204" pitchFamily="34" charset="0"/>
                          <a:cs typeface="Arial" panose="020B0604020202020204" pitchFamily="34" charset="0"/>
                        </a:rPr>
                        <a:t>4.875,00</a:t>
                      </a:r>
                    </a:p>
                  </a:txBody>
                  <a:tcPr/>
                </a:tc>
                <a:extLst>
                  <a:ext uri="{0D108BD9-81ED-4DB2-BD59-A6C34878D82A}">
                    <a16:rowId xmlns:a16="http://schemas.microsoft.com/office/drawing/2014/main" val="10016"/>
                  </a:ext>
                </a:extLst>
              </a:tr>
              <a:tr h="189177">
                <a:tc>
                  <a:txBody>
                    <a:bodyPr/>
                    <a:lstStyle/>
                    <a:p>
                      <a:r>
                        <a:rPr lang="pt-BR" sz="1100" dirty="0">
                          <a:latin typeface="Arial" panose="020B0604020202020204" pitchFamily="34" charset="0"/>
                          <a:cs typeface="Arial" panose="020B0604020202020204" pitchFamily="34" charset="0"/>
                        </a:rPr>
                        <a:t>Ano 16</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10.800,00</a:t>
                      </a:r>
                    </a:p>
                  </a:txBody>
                  <a:tcPr/>
                </a:tc>
                <a:tc>
                  <a:txBody>
                    <a:bodyPr/>
                    <a:lstStyle/>
                    <a:p>
                      <a:pPr algn="r"/>
                      <a:r>
                        <a:rPr lang="pt-BR" sz="1100" dirty="0">
                          <a:latin typeface="Arial" panose="020B0604020202020204" pitchFamily="34" charset="0"/>
                          <a:cs typeface="Arial" panose="020B0604020202020204" pitchFamily="34" charset="0"/>
                        </a:rPr>
                        <a:t>4.200,00</a:t>
                      </a:r>
                    </a:p>
                  </a:txBody>
                  <a:tcPr/>
                </a:tc>
                <a:extLst>
                  <a:ext uri="{0D108BD9-81ED-4DB2-BD59-A6C34878D82A}">
                    <a16:rowId xmlns:a16="http://schemas.microsoft.com/office/drawing/2014/main" val="10017"/>
                  </a:ext>
                </a:extLst>
              </a:tr>
              <a:tr h="123280">
                <a:tc>
                  <a:txBody>
                    <a:bodyPr/>
                    <a:lstStyle/>
                    <a:p>
                      <a:r>
                        <a:rPr lang="pt-BR" sz="1100" dirty="0">
                          <a:latin typeface="Arial" panose="020B0604020202020204" pitchFamily="34" charset="0"/>
                          <a:cs typeface="Arial" panose="020B0604020202020204" pitchFamily="34" charset="0"/>
                        </a:rPr>
                        <a:t>Ano 17</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11.475,00</a:t>
                      </a:r>
                    </a:p>
                  </a:txBody>
                  <a:tcPr/>
                </a:tc>
                <a:tc>
                  <a:txBody>
                    <a:bodyPr/>
                    <a:lstStyle/>
                    <a:p>
                      <a:pPr algn="r"/>
                      <a:r>
                        <a:rPr lang="pt-BR" sz="1100" dirty="0">
                          <a:latin typeface="Arial" panose="020B0604020202020204" pitchFamily="34" charset="0"/>
                          <a:cs typeface="Arial" panose="020B0604020202020204" pitchFamily="34" charset="0"/>
                        </a:rPr>
                        <a:t>3.525,00</a:t>
                      </a:r>
                    </a:p>
                  </a:txBody>
                  <a:tcPr/>
                </a:tc>
                <a:extLst>
                  <a:ext uri="{0D108BD9-81ED-4DB2-BD59-A6C34878D82A}">
                    <a16:rowId xmlns:a16="http://schemas.microsoft.com/office/drawing/2014/main" val="10018"/>
                  </a:ext>
                </a:extLst>
              </a:tr>
              <a:tr h="211930">
                <a:tc>
                  <a:txBody>
                    <a:bodyPr/>
                    <a:lstStyle/>
                    <a:p>
                      <a:r>
                        <a:rPr lang="pt-BR" sz="1100" dirty="0">
                          <a:latin typeface="Arial" panose="020B0604020202020204" pitchFamily="34" charset="0"/>
                          <a:cs typeface="Arial" panose="020B0604020202020204" pitchFamily="34" charset="0"/>
                        </a:rPr>
                        <a:t>Ano 18</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12.150,00</a:t>
                      </a:r>
                    </a:p>
                  </a:txBody>
                  <a:tcPr/>
                </a:tc>
                <a:tc>
                  <a:txBody>
                    <a:bodyPr/>
                    <a:lstStyle/>
                    <a:p>
                      <a:pPr algn="r"/>
                      <a:r>
                        <a:rPr lang="pt-BR" sz="1100" dirty="0">
                          <a:latin typeface="Arial" panose="020B0604020202020204" pitchFamily="34" charset="0"/>
                          <a:cs typeface="Arial" panose="020B0604020202020204" pitchFamily="34" charset="0"/>
                        </a:rPr>
                        <a:t>2.850,00</a:t>
                      </a:r>
                    </a:p>
                  </a:txBody>
                  <a:tcPr/>
                </a:tc>
                <a:extLst>
                  <a:ext uri="{0D108BD9-81ED-4DB2-BD59-A6C34878D82A}">
                    <a16:rowId xmlns:a16="http://schemas.microsoft.com/office/drawing/2014/main" val="10019"/>
                  </a:ext>
                </a:extLst>
              </a:tr>
              <a:tr h="158912">
                <a:tc>
                  <a:txBody>
                    <a:bodyPr/>
                    <a:lstStyle/>
                    <a:p>
                      <a:r>
                        <a:rPr lang="pt-BR" sz="1100" dirty="0">
                          <a:latin typeface="Arial" panose="020B0604020202020204" pitchFamily="34" charset="0"/>
                          <a:cs typeface="Arial" panose="020B0604020202020204" pitchFamily="34" charset="0"/>
                        </a:rPr>
                        <a:t>Ano 19</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12.825,00</a:t>
                      </a:r>
                    </a:p>
                  </a:txBody>
                  <a:tcPr/>
                </a:tc>
                <a:tc>
                  <a:txBody>
                    <a:bodyPr/>
                    <a:lstStyle/>
                    <a:p>
                      <a:pPr algn="r"/>
                      <a:r>
                        <a:rPr lang="pt-BR" sz="1100" dirty="0">
                          <a:latin typeface="Arial" panose="020B0604020202020204" pitchFamily="34" charset="0"/>
                          <a:cs typeface="Arial" panose="020B0604020202020204" pitchFamily="34" charset="0"/>
                        </a:rPr>
                        <a:t>2.175,00</a:t>
                      </a:r>
                    </a:p>
                  </a:txBody>
                  <a:tcPr/>
                </a:tc>
                <a:extLst>
                  <a:ext uri="{0D108BD9-81ED-4DB2-BD59-A6C34878D82A}">
                    <a16:rowId xmlns:a16="http://schemas.microsoft.com/office/drawing/2014/main" val="10020"/>
                  </a:ext>
                </a:extLst>
              </a:tr>
              <a:tr h="260448">
                <a:tc>
                  <a:txBody>
                    <a:bodyPr/>
                    <a:lstStyle/>
                    <a:p>
                      <a:r>
                        <a:rPr lang="pt-BR" sz="1100" dirty="0">
                          <a:latin typeface="Arial" panose="020B0604020202020204" pitchFamily="34" charset="0"/>
                          <a:cs typeface="Arial" panose="020B0604020202020204" pitchFamily="34" charset="0"/>
                        </a:rPr>
                        <a:t>Ano</a:t>
                      </a:r>
                      <a:r>
                        <a:rPr lang="pt-BR" sz="1100" baseline="0" dirty="0">
                          <a:latin typeface="Arial" panose="020B0604020202020204" pitchFamily="34" charset="0"/>
                          <a:cs typeface="Arial" panose="020B0604020202020204" pitchFamily="34" charset="0"/>
                        </a:rPr>
                        <a:t> 20</a:t>
                      </a:r>
                      <a:endParaRPr lang="pt-BR" sz="1100" dirty="0">
                        <a:latin typeface="Arial" panose="020B0604020202020204" pitchFamily="34" charset="0"/>
                        <a:cs typeface="Arial" panose="020B0604020202020204" pitchFamily="34" charset="0"/>
                      </a:endParaRP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13.500,00</a:t>
                      </a:r>
                    </a:p>
                  </a:txBody>
                  <a:tcPr/>
                </a:tc>
                <a:tc>
                  <a:txBody>
                    <a:bodyPr/>
                    <a:lstStyle/>
                    <a:p>
                      <a:pPr algn="r"/>
                      <a:r>
                        <a:rPr lang="pt-BR" sz="1100" dirty="0">
                          <a:latin typeface="Arial" panose="020B0604020202020204" pitchFamily="34" charset="0"/>
                          <a:cs typeface="Arial" panose="020B0604020202020204" pitchFamily="34" charset="0"/>
                        </a:rPr>
                        <a:t>1.500,00</a:t>
                      </a:r>
                    </a:p>
                  </a:txBody>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32681780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Depreciação</a:t>
            </a:r>
            <a:r>
              <a:rPr lang="pt-BR" sz="2000" b="1" dirty="0">
                <a:solidFill>
                  <a:schemeClr val="accent2">
                    <a:lumMod val="75000"/>
                  </a:schemeClr>
                </a:solidFill>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Taxa Normal       </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67</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571620" y="2224443"/>
            <a:ext cx="11052636" cy="523220"/>
          </a:xfrm>
          <a:prstGeom prst="rect">
            <a:avLst/>
          </a:prstGeom>
        </p:spPr>
        <p:txBody>
          <a:bodyPr wrap="square">
            <a:spAutoFit/>
          </a:bodyPr>
          <a:lstStyle/>
          <a:p>
            <a:pPr lvl="1" algn="just"/>
            <a:r>
              <a:rPr lang="pt-BR" sz="2800" dirty="0">
                <a:latin typeface="Arial" panose="020B0604020202020204" pitchFamily="34" charset="0"/>
                <a:cs typeface="Arial" panose="020B0604020202020204" pitchFamily="34" charset="0"/>
              </a:rPr>
              <a:t>	</a:t>
            </a:r>
          </a:p>
        </p:txBody>
      </p:sp>
      <p:sp>
        <p:nvSpPr>
          <p:cNvPr id="8" name="Retângulo 7"/>
          <p:cNvSpPr/>
          <p:nvPr/>
        </p:nvSpPr>
        <p:spPr>
          <a:xfrm>
            <a:off x="537932" y="2601871"/>
            <a:ext cx="10815867" cy="954107"/>
          </a:xfrm>
          <a:prstGeom prst="rect">
            <a:avLst/>
          </a:prstGeom>
        </p:spPr>
        <p:txBody>
          <a:bodyPr wrap="square">
            <a:spAutoFit/>
          </a:bodyPr>
          <a:lstStyle/>
          <a:p>
            <a:r>
              <a:rPr lang="pt-BR" sz="2800" dirty="0">
                <a:latin typeface="Arial" panose="020B0604020202020204" pitchFamily="34" charset="0"/>
                <a:cs typeface="Arial" panose="020B0604020202020204" pitchFamily="34" charset="0"/>
              </a:rPr>
              <a:t>	Aplicada quando o bem é utilizado em um (1) turno de até 8 horas/dia. </a:t>
            </a:r>
          </a:p>
        </p:txBody>
      </p:sp>
    </p:spTree>
    <p:extLst>
      <p:ext uri="{BB962C8B-B14F-4D97-AF65-F5344CB8AC3E}">
        <p14:creationId xmlns:p14="http://schemas.microsoft.com/office/powerpoint/2010/main" val="26742538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1EBD8-5565-72D1-B536-01488155F15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57CB7D9-E500-B688-7C50-9D55E8985BE7}"/>
              </a:ext>
            </a:extLst>
          </p:cNvPr>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a:extLst>
              <a:ext uri="{FF2B5EF4-FFF2-40B4-BE49-F238E27FC236}">
                <a16:creationId xmlns:a16="http://schemas.microsoft.com/office/drawing/2014/main" id="{DE126478-055B-498F-9B55-6F4311BF432F}"/>
              </a:ext>
            </a:extLst>
          </p:cNvPr>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Depreciação </a:t>
            </a:r>
            <a:endParaRPr lang="pt-BR" sz="2000" dirty="0"/>
          </a:p>
        </p:txBody>
      </p:sp>
      <p:sp>
        <p:nvSpPr>
          <p:cNvPr id="4" name="Espaço Reservado para Rodapé 3">
            <a:extLst>
              <a:ext uri="{FF2B5EF4-FFF2-40B4-BE49-F238E27FC236}">
                <a16:creationId xmlns:a16="http://schemas.microsoft.com/office/drawing/2014/main" id="{6CF8C1DB-287F-7D7C-65DD-00DE2871FD94}"/>
              </a:ext>
            </a:extLst>
          </p:cNvPr>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a:extLst>
              <a:ext uri="{FF2B5EF4-FFF2-40B4-BE49-F238E27FC236}">
                <a16:creationId xmlns:a16="http://schemas.microsoft.com/office/drawing/2014/main" id="{F6A9F71E-6914-EDEC-5B37-09EEC2349AB9}"/>
              </a:ext>
            </a:extLst>
          </p:cNvPr>
          <p:cNvSpPr>
            <a:spLocks noGrp="1"/>
          </p:cNvSpPr>
          <p:nvPr>
            <p:ph type="sldNum" sz="quarter" idx="12"/>
          </p:nvPr>
        </p:nvSpPr>
        <p:spPr/>
        <p:txBody>
          <a:bodyPr/>
          <a:lstStyle/>
          <a:p>
            <a:fld id="{F5EF8141-5781-4FD4-9552-C5D35CA5005E}" type="slidenum">
              <a:rPr lang="pt-BR" smtClean="0"/>
              <a:t>68</a:t>
            </a:fld>
            <a:endParaRPr lang="pt-BR"/>
          </a:p>
        </p:txBody>
      </p:sp>
      <p:sp>
        <p:nvSpPr>
          <p:cNvPr id="7" name="Retângulo 6">
            <a:extLst>
              <a:ext uri="{FF2B5EF4-FFF2-40B4-BE49-F238E27FC236}">
                <a16:creationId xmlns:a16="http://schemas.microsoft.com/office/drawing/2014/main" id="{1D0FE537-4CE8-12F1-27B7-0A0AB07789FA}"/>
              </a:ext>
            </a:extLst>
          </p:cNvPr>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FE694DD8-C0B3-469E-AB87-95A30A2D704C}"/>
              </a:ext>
            </a:extLst>
          </p:cNvPr>
          <p:cNvSpPr/>
          <p:nvPr/>
        </p:nvSpPr>
        <p:spPr>
          <a:xfrm>
            <a:off x="571620" y="2224443"/>
            <a:ext cx="11052636" cy="523220"/>
          </a:xfrm>
          <a:prstGeom prst="rect">
            <a:avLst/>
          </a:prstGeom>
        </p:spPr>
        <p:txBody>
          <a:bodyPr wrap="square">
            <a:spAutoFit/>
          </a:bodyPr>
          <a:lstStyle/>
          <a:p>
            <a:pPr lvl="1" algn="just"/>
            <a:r>
              <a:rPr lang="pt-BR" sz="2800" dirty="0">
                <a:latin typeface="Arial" panose="020B0604020202020204" pitchFamily="34" charset="0"/>
                <a:cs typeface="Arial" panose="020B0604020202020204" pitchFamily="34" charset="0"/>
              </a:rPr>
              <a:t>	</a:t>
            </a:r>
          </a:p>
        </p:txBody>
      </p:sp>
      <p:sp>
        <p:nvSpPr>
          <p:cNvPr id="8" name="Retângulo 7">
            <a:extLst>
              <a:ext uri="{FF2B5EF4-FFF2-40B4-BE49-F238E27FC236}">
                <a16:creationId xmlns:a16="http://schemas.microsoft.com/office/drawing/2014/main" id="{3F5A296B-8023-0CDA-6E1C-973D78A41B41}"/>
              </a:ext>
            </a:extLst>
          </p:cNvPr>
          <p:cNvSpPr/>
          <p:nvPr/>
        </p:nvSpPr>
        <p:spPr>
          <a:xfrm>
            <a:off x="537932" y="2601871"/>
            <a:ext cx="10815867" cy="523220"/>
          </a:xfrm>
          <a:prstGeom prst="rect">
            <a:avLst/>
          </a:prstGeom>
        </p:spPr>
        <p:txBody>
          <a:bodyPr wrap="square">
            <a:spAutoFit/>
          </a:bodyPr>
          <a:lstStyle/>
          <a:p>
            <a:pPr algn="just"/>
            <a:r>
              <a:rPr lang="pt-BR" sz="2800" dirty="0">
                <a:latin typeface="Arial" panose="020B0604020202020204" pitchFamily="34" charset="0"/>
                <a:cs typeface="Arial" panose="020B0604020202020204" pitchFamily="34" charset="0"/>
              </a:rPr>
              <a:t>	</a:t>
            </a:r>
          </a:p>
        </p:txBody>
      </p:sp>
      <p:graphicFrame>
        <p:nvGraphicFramePr>
          <p:cNvPr id="10" name="Tabela 9">
            <a:extLst>
              <a:ext uri="{FF2B5EF4-FFF2-40B4-BE49-F238E27FC236}">
                <a16:creationId xmlns:a16="http://schemas.microsoft.com/office/drawing/2014/main" id="{CA45E2E3-A5EB-E91D-81BE-F593F3CC27BF}"/>
              </a:ext>
            </a:extLst>
          </p:cNvPr>
          <p:cNvGraphicFramePr>
            <a:graphicFrameLocks noGrp="1"/>
          </p:cNvGraphicFramePr>
          <p:nvPr/>
        </p:nvGraphicFramePr>
        <p:xfrm>
          <a:off x="454144" y="1329174"/>
          <a:ext cx="10815869" cy="3356994"/>
        </p:xfrm>
        <a:graphic>
          <a:graphicData uri="http://schemas.openxmlformats.org/drawingml/2006/table">
            <a:tbl>
              <a:tblPr firstRow="1" bandRow="1">
                <a:tableStyleId>{5C22544A-7EE6-4342-B048-85BDC9FD1C3A}</a:tableStyleId>
              </a:tblPr>
              <a:tblGrid>
                <a:gridCol w="3197028">
                  <a:extLst>
                    <a:ext uri="{9D8B030D-6E8A-4147-A177-3AD203B41FA5}">
                      <a16:colId xmlns:a16="http://schemas.microsoft.com/office/drawing/2014/main" val="20000"/>
                    </a:ext>
                  </a:extLst>
                </a:gridCol>
                <a:gridCol w="2256291">
                  <a:extLst>
                    <a:ext uri="{9D8B030D-6E8A-4147-A177-3AD203B41FA5}">
                      <a16:colId xmlns:a16="http://schemas.microsoft.com/office/drawing/2014/main" val="20001"/>
                    </a:ext>
                  </a:extLst>
                </a:gridCol>
                <a:gridCol w="2681275">
                  <a:extLst>
                    <a:ext uri="{9D8B030D-6E8A-4147-A177-3AD203B41FA5}">
                      <a16:colId xmlns:a16="http://schemas.microsoft.com/office/drawing/2014/main" val="20002"/>
                    </a:ext>
                  </a:extLst>
                </a:gridCol>
                <a:gridCol w="2681275">
                  <a:extLst>
                    <a:ext uri="{9D8B030D-6E8A-4147-A177-3AD203B41FA5}">
                      <a16:colId xmlns:a16="http://schemas.microsoft.com/office/drawing/2014/main" val="20003"/>
                    </a:ext>
                  </a:extLst>
                </a:gridCol>
              </a:tblGrid>
              <a:tr h="426467">
                <a:tc gridSpan="4">
                  <a:txBody>
                    <a:bodyPr/>
                    <a:lstStyle/>
                    <a:p>
                      <a:pPr algn="ctr"/>
                      <a:r>
                        <a:rPr lang="pt-BR" b="1" dirty="0">
                          <a:solidFill>
                            <a:schemeClr val="tx1"/>
                          </a:solidFill>
                          <a:latin typeface="Arial" panose="020B0604020202020204" pitchFamily="34" charset="0"/>
                          <a:cs typeface="Arial" panose="020B0604020202020204" pitchFamily="34" charset="0"/>
                        </a:rPr>
                        <a:t>QUADRO</a:t>
                      </a:r>
                      <a:r>
                        <a:rPr lang="pt-BR" b="1" baseline="0" dirty="0">
                          <a:solidFill>
                            <a:schemeClr val="tx1"/>
                          </a:solidFill>
                          <a:latin typeface="Arial" panose="020B0604020202020204" pitchFamily="34" charset="0"/>
                          <a:cs typeface="Arial" panose="020B0604020202020204" pitchFamily="34" charset="0"/>
                        </a:rPr>
                        <a:t> ANUAL DE DEPRECIAÇÃO</a:t>
                      </a:r>
                      <a:endParaRPr lang="pt-BR" b="1" dirty="0">
                        <a:solidFill>
                          <a:schemeClr val="tx1"/>
                        </a:solidFill>
                        <a:latin typeface="Arial" panose="020B0604020202020204" pitchFamily="34" charset="0"/>
                        <a:cs typeface="Arial" panose="020B0604020202020204" pitchFamily="34" charset="0"/>
                      </a:endParaRPr>
                    </a:p>
                  </a:txBody>
                  <a:tcPr/>
                </a:tc>
                <a:tc hMerge="1">
                  <a:txBody>
                    <a:bodyPr/>
                    <a:lstStyle/>
                    <a:p>
                      <a:endParaRPr lang="pt-BR" dirty="0"/>
                    </a:p>
                  </a:txBody>
                  <a:tcPr/>
                </a:tc>
                <a:tc hMerge="1">
                  <a:txBody>
                    <a:bodyPr/>
                    <a:lstStyle/>
                    <a:p>
                      <a:endParaRPr lang="pt-BR" dirty="0"/>
                    </a:p>
                  </a:txBody>
                  <a:tcPr/>
                </a:tc>
                <a:tc hMerge="1">
                  <a:txBody>
                    <a:bodyPr/>
                    <a:lstStyle/>
                    <a:p>
                      <a:endParaRPr lang="pt-BR" dirty="0"/>
                    </a:p>
                  </a:txBody>
                  <a:tcPr/>
                </a:tc>
                <a:extLst>
                  <a:ext uri="{0D108BD9-81ED-4DB2-BD59-A6C34878D82A}">
                    <a16:rowId xmlns:a16="http://schemas.microsoft.com/office/drawing/2014/main" val="10000"/>
                  </a:ext>
                </a:extLst>
              </a:tr>
              <a:tr h="584579">
                <a:tc>
                  <a:txBody>
                    <a:bodyPr/>
                    <a:lstStyle/>
                    <a:p>
                      <a:pPr algn="ctr"/>
                      <a:r>
                        <a:rPr lang="pt-BR" b="1" dirty="0"/>
                        <a:t>BEM PATRIMONIAL</a:t>
                      </a:r>
                    </a:p>
                  </a:txBody>
                  <a:tcPr/>
                </a:tc>
                <a:tc>
                  <a:txBody>
                    <a:bodyPr/>
                    <a:lstStyle/>
                    <a:p>
                      <a:pPr algn="ctr"/>
                      <a:r>
                        <a:rPr lang="pt-BR" b="1" dirty="0"/>
                        <a:t>VIDA UTIL (ANOS)</a:t>
                      </a:r>
                    </a:p>
                  </a:txBody>
                  <a:tcPr/>
                </a:tc>
                <a:tc>
                  <a:txBody>
                    <a:bodyPr/>
                    <a:lstStyle/>
                    <a:p>
                      <a:pPr algn="ctr"/>
                      <a:r>
                        <a:rPr lang="pt-BR" b="1" dirty="0"/>
                        <a:t>% ANUAL</a:t>
                      </a:r>
                    </a:p>
                  </a:txBody>
                  <a:tcPr/>
                </a:tc>
                <a:tc>
                  <a:txBody>
                    <a:bodyPr/>
                    <a:lstStyle/>
                    <a:p>
                      <a:pPr algn="ctr"/>
                      <a:r>
                        <a:rPr lang="pt-BR" b="1" dirty="0"/>
                        <a:t>VALOR RESIDUAL</a:t>
                      </a:r>
                    </a:p>
                  </a:txBody>
                  <a:tcPr/>
                </a:tc>
                <a:extLst>
                  <a:ext uri="{0D108BD9-81ED-4DB2-BD59-A6C34878D82A}">
                    <a16:rowId xmlns:a16="http://schemas.microsoft.com/office/drawing/2014/main" val="10001"/>
                  </a:ext>
                </a:extLst>
              </a:tr>
              <a:tr h="426467">
                <a:tc>
                  <a:txBody>
                    <a:bodyPr/>
                    <a:lstStyle/>
                    <a:p>
                      <a:pPr algn="l"/>
                      <a:r>
                        <a:rPr lang="pt-BR" b="1" dirty="0"/>
                        <a:t>Edifícios (Sede)</a:t>
                      </a:r>
                    </a:p>
                  </a:txBody>
                  <a:tcPr/>
                </a:tc>
                <a:tc>
                  <a:txBody>
                    <a:bodyPr/>
                    <a:lstStyle/>
                    <a:p>
                      <a:pPr algn="ctr"/>
                      <a:r>
                        <a:rPr lang="pt-BR" dirty="0"/>
                        <a:t>25</a:t>
                      </a:r>
                    </a:p>
                  </a:txBody>
                  <a:tcPr/>
                </a:tc>
                <a:tc>
                  <a:txBody>
                    <a:bodyPr/>
                    <a:lstStyle/>
                    <a:p>
                      <a:pPr algn="ctr"/>
                      <a:r>
                        <a:rPr lang="pt-BR" dirty="0"/>
                        <a:t>4</a:t>
                      </a:r>
                    </a:p>
                  </a:txBody>
                  <a:tcPr/>
                </a:tc>
                <a:tc>
                  <a:txBody>
                    <a:bodyPr/>
                    <a:lstStyle/>
                    <a:p>
                      <a:pPr algn="ctr"/>
                      <a:r>
                        <a:rPr lang="pt-BR" dirty="0"/>
                        <a:t>10%</a:t>
                      </a:r>
                    </a:p>
                  </a:txBody>
                  <a:tcPr/>
                </a:tc>
                <a:extLst>
                  <a:ext uri="{0D108BD9-81ED-4DB2-BD59-A6C34878D82A}">
                    <a16:rowId xmlns:a16="http://schemas.microsoft.com/office/drawing/2014/main" val="10002"/>
                  </a:ext>
                </a:extLst>
              </a:tr>
              <a:tr h="0">
                <a:tc>
                  <a:txBody>
                    <a:bodyPr/>
                    <a:lstStyle/>
                    <a:p>
                      <a:pPr algn="l"/>
                      <a:endParaRPr lang="pt-BR" b="1" dirty="0"/>
                    </a:p>
                    <a:p>
                      <a:pPr algn="l"/>
                      <a:r>
                        <a:rPr lang="pt-BR" b="1" dirty="0"/>
                        <a:t>Edifícios (sub Sede)</a:t>
                      </a:r>
                    </a:p>
                  </a:txBody>
                  <a:tcPr/>
                </a:tc>
                <a:tc>
                  <a:txBody>
                    <a:bodyPr/>
                    <a:lstStyle/>
                    <a:p>
                      <a:pPr algn="ctr"/>
                      <a:r>
                        <a:rPr lang="pt-BR" dirty="0"/>
                        <a:t>25</a:t>
                      </a:r>
                    </a:p>
                  </a:txBody>
                  <a:tcPr/>
                </a:tc>
                <a:tc>
                  <a:txBody>
                    <a:bodyPr/>
                    <a:lstStyle/>
                    <a:p>
                      <a:pPr algn="ctr"/>
                      <a:r>
                        <a:rPr lang="pt-BR" dirty="0"/>
                        <a:t>4</a:t>
                      </a:r>
                    </a:p>
                  </a:txBody>
                  <a:tcPr/>
                </a:tc>
                <a:tc>
                  <a:txBody>
                    <a:bodyPr/>
                    <a:lstStyle/>
                    <a:p>
                      <a:pPr algn="ctr"/>
                      <a:r>
                        <a:rPr lang="pt-BR" dirty="0"/>
                        <a:t>10%</a:t>
                      </a:r>
                    </a:p>
                  </a:txBody>
                  <a:tcPr/>
                </a:tc>
                <a:extLst>
                  <a:ext uri="{0D108BD9-81ED-4DB2-BD59-A6C34878D82A}">
                    <a16:rowId xmlns:a16="http://schemas.microsoft.com/office/drawing/2014/main" val="10003"/>
                  </a:ext>
                </a:extLst>
              </a:tr>
              <a:tr h="426467">
                <a:tc>
                  <a:txBody>
                    <a:bodyPr/>
                    <a:lstStyle/>
                    <a:p>
                      <a:pPr algn="l"/>
                      <a:r>
                        <a:rPr lang="pt-BR" b="1" dirty="0"/>
                        <a:t>Maquinas e Equipamentos</a:t>
                      </a:r>
                    </a:p>
                  </a:txBody>
                  <a:tcPr/>
                </a:tc>
                <a:tc>
                  <a:txBody>
                    <a:bodyPr/>
                    <a:lstStyle/>
                    <a:p>
                      <a:pPr algn="ctr"/>
                      <a:r>
                        <a:rPr lang="pt-BR" dirty="0"/>
                        <a:t>10</a:t>
                      </a:r>
                    </a:p>
                  </a:txBody>
                  <a:tcPr/>
                </a:tc>
                <a:tc>
                  <a:txBody>
                    <a:bodyPr/>
                    <a:lstStyle/>
                    <a:p>
                      <a:pPr algn="ctr"/>
                      <a:r>
                        <a:rPr lang="pt-BR" dirty="0"/>
                        <a:t>10</a:t>
                      </a:r>
                    </a:p>
                  </a:txBody>
                  <a:tcPr/>
                </a:tc>
                <a:tc>
                  <a:txBody>
                    <a:bodyPr/>
                    <a:lstStyle/>
                    <a:p>
                      <a:pPr algn="ctr"/>
                      <a:r>
                        <a:rPr lang="pt-BR" dirty="0"/>
                        <a:t>10%</a:t>
                      </a:r>
                    </a:p>
                  </a:txBody>
                  <a:tcPr/>
                </a:tc>
                <a:extLst>
                  <a:ext uri="{0D108BD9-81ED-4DB2-BD59-A6C34878D82A}">
                    <a16:rowId xmlns:a16="http://schemas.microsoft.com/office/drawing/2014/main" val="10004"/>
                  </a:ext>
                </a:extLst>
              </a:tr>
              <a:tr h="426467">
                <a:tc>
                  <a:txBody>
                    <a:bodyPr/>
                    <a:lstStyle/>
                    <a:p>
                      <a:pPr algn="l"/>
                      <a:r>
                        <a:rPr lang="pt-BR" b="1" dirty="0"/>
                        <a:t>Instalações</a:t>
                      </a:r>
                    </a:p>
                  </a:txBody>
                  <a:tcPr/>
                </a:tc>
                <a:tc>
                  <a:txBody>
                    <a:bodyPr/>
                    <a:lstStyle/>
                    <a:p>
                      <a:pPr algn="ctr"/>
                      <a:r>
                        <a:rPr lang="pt-BR" dirty="0"/>
                        <a:t>10</a:t>
                      </a:r>
                    </a:p>
                  </a:txBody>
                  <a:tcPr/>
                </a:tc>
                <a:tc>
                  <a:txBody>
                    <a:bodyPr/>
                    <a:lstStyle/>
                    <a:p>
                      <a:pPr algn="ctr"/>
                      <a:r>
                        <a:rPr lang="pt-BR" dirty="0"/>
                        <a:t>10</a:t>
                      </a:r>
                    </a:p>
                  </a:txBody>
                  <a:tcPr/>
                </a:tc>
                <a:tc>
                  <a:txBody>
                    <a:bodyPr/>
                    <a:lstStyle/>
                    <a:p>
                      <a:pPr algn="ctr"/>
                      <a:r>
                        <a:rPr lang="pt-BR" dirty="0"/>
                        <a:t>10%</a:t>
                      </a:r>
                    </a:p>
                  </a:txBody>
                  <a:tcPr/>
                </a:tc>
                <a:extLst>
                  <a:ext uri="{0D108BD9-81ED-4DB2-BD59-A6C34878D82A}">
                    <a16:rowId xmlns:a16="http://schemas.microsoft.com/office/drawing/2014/main" val="10005"/>
                  </a:ext>
                </a:extLst>
              </a:tr>
              <a:tr h="426467">
                <a:tc>
                  <a:txBody>
                    <a:bodyPr/>
                    <a:lstStyle/>
                    <a:p>
                      <a:pPr algn="l"/>
                      <a:r>
                        <a:rPr lang="pt-BR" b="1" dirty="0"/>
                        <a:t>Utensílios de Copa cozinha</a:t>
                      </a:r>
                    </a:p>
                  </a:txBody>
                  <a:tcPr/>
                </a:tc>
                <a:tc>
                  <a:txBody>
                    <a:bodyPr/>
                    <a:lstStyle/>
                    <a:p>
                      <a:pPr algn="ctr"/>
                      <a:r>
                        <a:rPr lang="pt-BR" dirty="0"/>
                        <a:t>10</a:t>
                      </a:r>
                    </a:p>
                  </a:txBody>
                  <a:tcPr/>
                </a:tc>
                <a:tc>
                  <a:txBody>
                    <a:bodyPr/>
                    <a:lstStyle/>
                    <a:p>
                      <a:pPr algn="ctr"/>
                      <a:r>
                        <a:rPr lang="pt-BR" dirty="0"/>
                        <a:t>10</a:t>
                      </a:r>
                    </a:p>
                  </a:txBody>
                  <a:tcPr/>
                </a:tc>
                <a:tc>
                  <a:txBody>
                    <a:bodyPr/>
                    <a:lstStyle/>
                    <a:p>
                      <a:pPr algn="ctr"/>
                      <a:r>
                        <a:rPr lang="pt-BR" dirty="0"/>
                        <a:t>10%</a:t>
                      </a:r>
                    </a:p>
                  </a:txBody>
                  <a:tcPr/>
                </a:tc>
                <a:extLst>
                  <a:ext uri="{0D108BD9-81ED-4DB2-BD59-A6C34878D82A}">
                    <a16:rowId xmlns:a16="http://schemas.microsoft.com/office/drawing/2014/main" val="10006"/>
                  </a:ext>
                </a:extLst>
              </a:tr>
            </a:tbl>
          </a:graphicData>
        </a:graphic>
      </p:graphicFrame>
      <p:graphicFrame>
        <p:nvGraphicFramePr>
          <p:cNvPr id="9" name="Tabela 8">
            <a:extLst>
              <a:ext uri="{FF2B5EF4-FFF2-40B4-BE49-F238E27FC236}">
                <a16:creationId xmlns:a16="http://schemas.microsoft.com/office/drawing/2014/main" id="{12193221-CDEE-DD65-3AC6-AFA1A8120678}"/>
              </a:ext>
            </a:extLst>
          </p:cNvPr>
          <p:cNvGraphicFramePr>
            <a:graphicFrameLocks noGrp="1"/>
          </p:cNvGraphicFramePr>
          <p:nvPr/>
        </p:nvGraphicFramePr>
        <p:xfrm>
          <a:off x="454144" y="5095866"/>
          <a:ext cx="10815868" cy="370840"/>
        </p:xfrm>
        <a:graphic>
          <a:graphicData uri="http://schemas.openxmlformats.org/drawingml/2006/table">
            <a:tbl>
              <a:tblPr firstRow="1" bandRow="1">
                <a:tableStyleId>{5C22544A-7EE6-4342-B048-85BDC9FD1C3A}</a:tableStyleId>
              </a:tblPr>
              <a:tblGrid>
                <a:gridCol w="3132548">
                  <a:extLst>
                    <a:ext uri="{9D8B030D-6E8A-4147-A177-3AD203B41FA5}">
                      <a16:colId xmlns:a16="http://schemas.microsoft.com/office/drawing/2014/main" val="4252920148"/>
                    </a:ext>
                  </a:extLst>
                </a:gridCol>
                <a:gridCol w="2275386">
                  <a:extLst>
                    <a:ext uri="{9D8B030D-6E8A-4147-A177-3AD203B41FA5}">
                      <a16:colId xmlns:a16="http://schemas.microsoft.com/office/drawing/2014/main" val="2755425320"/>
                    </a:ext>
                  </a:extLst>
                </a:gridCol>
                <a:gridCol w="2703967">
                  <a:extLst>
                    <a:ext uri="{9D8B030D-6E8A-4147-A177-3AD203B41FA5}">
                      <a16:colId xmlns:a16="http://schemas.microsoft.com/office/drawing/2014/main" val="2213677604"/>
                    </a:ext>
                  </a:extLst>
                </a:gridCol>
                <a:gridCol w="2703967">
                  <a:extLst>
                    <a:ext uri="{9D8B030D-6E8A-4147-A177-3AD203B41FA5}">
                      <a16:colId xmlns:a16="http://schemas.microsoft.com/office/drawing/2014/main" val="363597333"/>
                    </a:ext>
                  </a:extLst>
                </a:gridCol>
              </a:tblGrid>
              <a:tr h="370840">
                <a:tc>
                  <a:txBody>
                    <a:bodyPr/>
                    <a:lstStyle/>
                    <a:p>
                      <a:pPr algn="l"/>
                      <a:r>
                        <a:rPr lang="pt-BR" b="1" dirty="0">
                          <a:solidFill>
                            <a:schemeClr val="tx1"/>
                          </a:solidFill>
                        </a:rPr>
                        <a:t>Veiculos de carga</a:t>
                      </a:r>
                    </a:p>
                  </a:txBody>
                  <a:tcPr/>
                </a:tc>
                <a:tc>
                  <a:txBody>
                    <a:bodyPr/>
                    <a:lstStyle/>
                    <a:p>
                      <a:pPr algn="ctr"/>
                      <a:r>
                        <a:rPr lang="pt-BR" dirty="0">
                          <a:solidFill>
                            <a:schemeClr val="tx1"/>
                          </a:solidFill>
                        </a:rPr>
                        <a:t>25</a:t>
                      </a:r>
                    </a:p>
                  </a:txBody>
                  <a:tcPr/>
                </a:tc>
                <a:tc>
                  <a:txBody>
                    <a:bodyPr/>
                    <a:lstStyle/>
                    <a:p>
                      <a:pPr algn="ctr"/>
                      <a:r>
                        <a:rPr lang="pt-BR" dirty="0">
                          <a:solidFill>
                            <a:schemeClr val="tx1"/>
                          </a:solidFill>
                        </a:rPr>
                        <a:t>4</a:t>
                      </a:r>
                    </a:p>
                  </a:txBody>
                  <a:tcPr/>
                </a:tc>
                <a:tc>
                  <a:txBody>
                    <a:bodyPr/>
                    <a:lstStyle/>
                    <a:p>
                      <a:pPr algn="ctr"/>
                      <a:r>
                        <a:rPr lang="pt-BR" dirty="0">
                          <a:solidFill>
                            <a:schemeClr val="tx1"/>
                          </a:solidFill>
                        </a:rPr>
                        <a:t>10%</a:t>
                      </a:r>
                    </a:p>
                  </a:txBody>
                  <a:tcPr/>
                </a:tc>
                <a:extLst>
                  <a:ext uri="{0D108BD9-81ED-4DB2-BD59-A6C34878D82A}">
                    <a16:rowId xmlns:a16="http://schemas.microsoft.com/office/drawing/2014/main" val="3198121167"/>
                  </a:ext>
                </a:extLst>
              </a:tr>
            </a:tbl>
          </a:graphicData>
        </a:graphic>
      </p:graphicFrame>
      <p:graphicFrame>
        <p:nvGraphicFramePr>
          <p:cNvPr id="11" name="Tabela 10">
            <a:extLst>
              <a:ext uri="{FF2B5EF4-FFF2-40B4-BE49-F238E27FC236}">
                <a16:creationId xmlns:a16="http://schemas.microsoft.com/office/drawing/2014/main" id="{254C2013-62F1-3018-2E9B-BD1092FC0AEE}"/>
              </a:ext>
            </a:extLst>
          </p:cNvPr>
          <p:cNvGraphicFramePr>
            <a:graphicFrameLocks noGrp="1"/>
          </p:cNvGraphicFramePr>
          <p:nvPr/>
        </p:nvGraphicFramePr>
        <p:xfrm>
          <a:off x="454144" y="4710725"/>
          <a:ext cx="10815868" cy="370840"/>
        </p:xfrm>
        <a:graphic>
          <a:graphicData uri="http://schemas.openxmlformats.org/drawingml/2006/table">
            <a:tbl>
              <a:tblPr firstRow="1" bandRow="1">
                <a:tableStyleId>{5C22544A-7EE6-4342-B048-85BDC9FD1C3A}</a:tableStyleId>
              </a:tblPr>
              <a:tblGrid>
                <a:gridCol w="3171925">
                  <a:extLst>
                    <a:ext uri="{9D8B030D-6E8A-4147-A177-3AD203B41FA5}">
                      <a16:colId xmlns:a16="http://schemas.microsoft.com/office/drawing/2014/main" val="2614724825"/>
                    </a:ext>
                  </a:extLst>
                </a:gridCol>
                <a:gridCol w="2236009">
                  <a:extLst>
                    <a:ext uri="{9D8B030D-6E8A-4147-A177-3AD203B41FA5}">
                      <a16:colId xmlns:a16="http://schemas.microsoft.com/office/drawing/2014/main" val="1486184586"/>
                    </a:ext>
                  </a:extLst>
                </a:gridCol>
                <a:gridCol w="2703967">
                  <a:extLst>
                    <a:ext uri="{9D8B030D-6E8A-4147-A177-3AD203B41FA5}">
                      <a16:colId xmlns:a16="http://schemas.microsoft.com/office/drawing/2014/main" val="4235110750"/>
                    </a:ext>
                  </a:extLst>
                </a:gridCol>
                <a:gridCol w="2703967">
                  <a:extLst>
                    <a:ext uri="{9D8B030D-6E8A-4147-A177-3AD203B41FA5}">
                      <a16:colId xmlns:a16="http://schemas.microsoft.com/office/drawing/2014/main" val="2037004048"/>
                    </a:ext>
                  </a:extLst>
                </a:gridCol>
              </a:tblGrid>
              <a:tr h="370840">
                <a:tc>
                  <a:txBody>
                    <a:bodyPr/>
                    <a:lstStyle/>
                    <a:p>
                      <a:pPr algn="l"/>
                      <a:r>
                        <a:rPr lang="pt-BR" b="1" dirty="0">
                          <a:solidFill>
                            <a:schemeClr val="tx1"/>
                          </a:solidFill>
                        </a:rPr>
                        <a:t>Veiculos até 10 passageiros</a:t>
                      </a:r>
                    </a:p>
                  </a:txBody>
                  <a:tcPr/>
                </a:tc>
                <a:tc>
                  <a:txBody>
                    <a:bodyPr/>
                    <a:lstStyle/>
                    <a:p>
                      <a:pPr algn="ctr"/>
                      <a:r>
                        <a:rPr lang="pt-BR" dirty="0">
                          <a:solidFill>
                            <a:schemeClr val="tx1"/>
                          </a:solidFill>
                        </a:rPr>
                        <a:t>20</a:t>
                      </a:r>
                    </a:p>
                  </a:txBody>
                  <a:tcPr/>
                </a:tc>
                <a:tc>
                  <a:txBody>
                    <a:bodyPr/>
                    <a:lstStyle/>
                    <a:p>
                      <a:pPr algn="ctr"/>
                      <a:r>
                        <a:rPr lang="pt-BR" dirty="0">
                          <a:solidFill>
                            <a:schemeClr val="tx1"/>
                          </a:solidFill>
                        </a:rPr>
                        <a:t>5</a:t>
                      </a:r>
                    </a:p>
                  </a:txBody>
                  <a:tcPr/>
                </a:tc>
                <a:tc>
                  <a:txBody>
                    <a:bodyPr/>
                    <a:lstStyle/>
                    <a:p>
                      <a:pPr algn="ctr"/>
                      <a:r>
                        <a:rPr lang="pt-BR" dirty="0">
                          <a:solidFill>
                            <a:schemeClr val="tx1"/>
                          </a:solidFill>
                        </a:rPr>
                        <a:t>10%</a:t>
                      </a:r>
                    </a:p>
                  </a:txBody>
                  <a:tcPr/>
                </a:tc>
                <a:extLst>
                  <a:ext uri="{0D108BD9-81ED-4DB2-BD59-A6C34878D82A}">
                    <a16:rowId xmlns:a16="http://schemas.microsoft.com/office/drawing/2014/main" val="802433937"/>
                  </a:ext>
                </a:extLst>
              </a:tr>
            </a:tbl>
          </a:graphicData>
        </a:graphic>
      </p:graphicFrame>
      <p:graphicFrame>
        <p:nvGraphicFramePr>
          <p:cNvPr id="12" name="Tabela 11">
            <a:extLst>
              <a:ext uri="{FF2B5EF4-FFF2-40B4-BE49-F238E27FC236}">
                <a16:creationId xmlns:a16="http://schemas.microsoft.com/office/drawing/2014/main" id="{1A986ECB-C456-62CB-187F-62D2B1B112D0}"/>
              </a:ext>
            </a:extLst>
          </p:cNvPr>
          <p:cNvGraphicFramePr>
            <a:graphicFrameLocks noGrp="1"/>
          </p:cNvGraphicFramePr>
          <p:nvPr/>
        </p:nvGraphicFramePr>
        <p:xfrm>
          <a:off x="454144" y="5468211"/>
          <a:ext cx="10815869" cy="640080"/>
        </p:xfrm>
        <a:graphic>
          <a:graphicData uri="http://schemas.openxmlformats.org/drawingml/2006/table">
            <a:tbl>
              <a:tblPr firstRow="1" bandRow="1">
                <a:tableStyleId>{5C22544A-7EE6-4342-B048-85BDC9FD1C3A}</a:tableStyleId>
              </a:tblPr>
              <a:tblGrid>
                <a:gridCol w="3156159">
                  <a:extLst>
                    <a:ext uri="{9D8B030D-6E8A-4147-A177-3AD203B41FA5}">
                      <a16:colId xmlns:a16="http://schemas.microsoft.com/office/drawing/2014/main" val="3565873808"/>
                    </a:ext>
                  </a:extLst>
                </a:gridCol>
                <a:gridCol w="2207173">
                  <a:extLst>
                    <a:ext uri="{9D8B030D-6E8A-4147-A177-3AD203B41FA5}">
                      <a16:colId xmlns:a16="http://schemas.microsoft.com/office/drawing/2014/main" val="2338471679"/>
                    </a:ext>
                  </a:extLst>
                </a:gridCol>
                <a:gridCol w="2771262">
                  <a:extLst>
                    <a:ext uri="{9D8B030D-6E8A-4147-A177-3AD203B41FA5}">
                      <a16:colId xmlns:a16="http://schemas.microsoft.com/office/drawing/2014/main" val="770523938"/>
                    </a:ext>
                  </a:extLst>
                </a:gridCol>
                <a:gridCol w="2681275">
                  <a:extLst>
                    <a:ext uri="{9D8B030D-6E8A-4147-A177-3AD203B41FA5}">
                      <a16:colId xmlns:a16="http://schemas.microsoft.com/office/drawing/2014/main" val="1831068497"/>
                    </a:ext>
                  </a:extLst>
                </a:gridCol>
              </a:tblGrid>
              <a:tr h="426467">
                <a:tc>
                  <a:txBody>
                    <a:bodyPr/>
                    <a:lstStyle/>
                    <a:p>
                      <a:pPr algn="l"/>
                      <a:r>
                        <a:rPr lang="pt-BR" b="1" dirty="0">
                          <a:solidFill>
                            <a:schemeClr val="tx1"/>
                          </a:solidFill>
                        </a:rPr>
                        <a:t>Equipamentos Processamento de dados</a:t>
                      </a:r>
                    </a:p>
                  </a:txBody>
                  <a:tcPr/>
                </a:tc>
                <a:tc>
                  <a:txBody>
                    <a:bodyPr/>
                    <a:lstStyle/>
                    <a:p>
                      <a:pPr algn="ctr"/>
                      <a:r>
                        <a:rPr lang="pt-BR" dirty="0">
                          <a:solidFill>
                            <a:schemeClr val="tx1"/>
                          </a:solidFill>
                        </a:rPr>
                        <a:t>5</a:t>
                      </a:r>
                    </a:p>
                  </a:txBody>
                  <a:tcPr/>
                </a:tc>
                <a:tc>
                  <a:txBody>
                    <a:bodyPr/>
                    <a:lstStyle/>
                    <a:p>
                      <a:pPr algn="ctr"/>
                      <a:r>
                        <a:rPr lang="pt-BR" dirty="0">
                          <a:solidFill>
                            <a:schemeClr val="tx1"/>
                          </a:solidFill>
                        </a:rPr>
                        <a:t>10</a:t>
                      </a:r>
                    </a:p>
                  </a:txBody>
                  <a:tcPr/>
                </a:tc>
                <a:tc>
                  <a:txBody>
                    <a:bodyPr/>
                    <a:lstStyle/>
                    <a:p>
                      <a:pPr algn="ctr"/>
                      <a:r>
                        <a:rPr lang="pt-BR" dirty="0">
                          <a:solidFill>
                            <a:schemeClr val="tx1"/>
                          </a:solidFill>
                        </a:rPr>
                        <a:t>10%</a:t>
                      </a:r>
                    </a:p>
                  </a:txBody>
                  <a:tcPr/>
                </a:tc>
                <a:extLst>
                  <a:ext uri="{0D108BD9-81ED-4DB2-BD59-A6C34878D82A}">
                    <a16:rowId xmlns:a16="http://schemas.microsoft.com/office/drawing/2014/main" val="3766085374"/>
                  </a:ext>
                </a:extLst>
              </a:tr>
            </a:tbl>
          </a:graphicData>
        </a:graphic>
      </p:graphicFrame>
    </p:spTree>
    <p:extLst>
      <p:ext uri="{BB962C8B-B14F-4D97-AF65-F5344CB8AC3E}">
        <p14:creationId xmlns:p14="http://schemas.microsoft.com/office/powerpoint/2010/main" val="674003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Depreciação</a:t>
            </a:r>
            <a:r>
              <a:rPr lang="pt-BR" sz="2000" b="1" dirty="0">
                <a:solidFill>
                  <a:schemeClr val="accent2">
                    <a:lumMod val="75000"/>
                  </a:schemeClr>
                </a:solidFill>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Taxa Acelerada</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69</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571620" y="2224443"/>
            <a:ext cx="11052636" cy="523220"/>
          </a:xfrm>
          <a:prstGeom prst="rect">
            <a:avLst/>
          </a:prstGeom>
        </p:spPr>
        <p:txBody>
          <a:bodyPr wrap="square">
            <a:spAutoFit/>
          </a:bodyPr>
          <a:lstStyle/>
          <a:p>
            <a:pPr lvl="1" algn="just"/>
            <a:r>
              <a:rPr lang="pt-BR" sz="2800" dirty="0">
                <a:latin typeface="Arial" panose="020B0604020202020204" pitchFamily="34" charset="0"/>
                <a:cs typeface="Arial" panose="020B0604020202020204" pitchFamily="34" charset="0"/>
              </a:rPr>
              <a:t>	</a:t>
            </a:r>
          </a:p>
        </p:txBody>
      </p:sp>
      <p:sp>
        <p:nvSpPr>
          <p:cNvPr id="8" name="Retângulo 7"/>
          <p:cNvSpPr/>
          <p:nvPr/>
        </p:nvSpPr>
        <p:spPr>
          <a:xfrm>
            <a:off x="537932" y="2601871"/>
            <a:ext cx="10815867" cy="954107"/>
          </a:xfrm>
          <a:prstGeom prst="rect">
            <a:avLst/>
          </a:prstGeom>
        </p:spPr>
        <p:txBody>
          <a:bodyPr wrap="square">
            <a:spAutoFit/>
          </a:bodyPr>
          <a:lstStyle/>
          <a:p>
            <a:r>
              <a:rPr lang="pt-BR" sz="2800" dirty="0">
                <a:latin typeface="Arial" panose="020B0604020202020204" pitchFamily="34" charset="0"/>
                <a:cs typeface="Arial" panose="020B0604020202020204" pitchFamily="34" charset="0"/>
              </a:rPr>
              <a:t>	Aplicada quando o bem é utilizado em dois (2) turnos de até 8 horas/dia, passando seu coeficiente para 1,5 da taxa básica. </a:t>
            </a:r>
          </a:p>
        </p:txBody>
      </p:sp>
    </p:spTree>
    <p:extLst>
      <p:ext uri="{BB962C8B-B14F-4D97-AF65-F5344CB8AC3E}">
        <p14:creationId xmlns:p14="http://schemas.microsoft.com/office/powerpoint/2010/main" val="1723102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309092"/>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 AVALIAÇÃO E BAIXA - Atualizado</a:t>
            </a:r>
          </a:p>
        </p:txBody>
      </p:sp>
      <p:sp>
        <p:nvSpPr>
          <p:cNvPr id="3" name="Espaço Reservado para Conteúdo 2"/>
          <p:cNvSpPr>
            <a:spLocks noGrp="1"/>
          </p:cNvSpPr>
          <p:nvPr>
            <p:ph idx="1"/>
          </p:nvPr>
        </p:nvSpPr>
        <p:spPr>
          <a:xfrm>
            <a:off x="838200" y="1146221"/>
            <a:ext cx="10608733" cy="4940590"/>
          </a:xfrm>
        </p:spPr>
        <p:txBody>
          <a:bodyPr>
            <a:normAutofit/>
          </a:bodyPr>
          <a:lstStyle/>
          <a:p>
            <a:pPr marL="457200" lvl="1" indent="0">
              <a:buNone/>
            </a:pPr>
            <a:endParaRPr lang="pt-BR" sz="1800" dirty="0"/>
          </a:p>
          <a:p>
            <a:pPr marL="457200" lvl="1" indent="0">
              <a:buNone/>
            </a:pPr>
            <a:r>
              <a:rPr lang="pt-BR" sz="2000" b="1" dirty="0">
                <a:latin typeface="Arial" panose="020B0604020202020204" pitchFamily="34" charset="0"/>
                <a:cs typeface="Arial" panose="020B0604020202020204" pitchFamily="34" charset="0"/>
              </a:rPr>
              <a:t>3- Avaliação dos bens públicos: </a:t>
            </a:r>
          </a:p>
          <a:p>
            <a:pPr marL="457200" lvl="1" indent="0">
              <a:buNone/>
            </a:pPr>
            <a:r>
              <a:rPr lang="pt-BR" sz="2000" dirty="0">
                <a:latin typeface="Arial" panose="020B0604020202020204" pitchFamily="34" charset="0"/>
                <a:cs typeface="Arial" panose="020B0604020202020204" pitchFamily="34" charset="0"/>
              </a:rPr>
              <a:t>a) Método de reavaliação e avaliação </a:t>
            </a:r>
          </a:p>
          <a:p>
            <a:pPr marL="457200" lvl="1" indent="0">
              <a:buNone/>
            </a:pPr>
            <a:r>
              <a:rPr lang="pt-BR" sz="2000" dirty="0">
                <a:latin typeface="Arial" panose="020B0604020202020204" pitchFamily="34" charset="0"/>
                <a:cs typeface="Arial" panose="020B0604020202020204" pitchFamily="34" charset="0"/>
              </a:rPr>
              <a:t>b) Reavaliação </a:t>
            </a:r>
          </a:p>
          <a:p>
            <a:pPr marL="457200" lvl="1" indent="0">
              <a:buNone/>
            </a:pPr>
            <a:r>
              <a:rPr lang="pt-BR" sz="2000" dirty="0">
                <a:latin typeface="Arial" panose="020B0604020202020204" pitchFamily="34" charset="0"/>
                <a:cs typeface="Arial" panose="020B0604020202020204" pitchFamily="34" charset="0"/>
              </a:rPr>
              <a:t>c) Valor recuperável </a:t>
            </a:r>
          </a:p>
          <a:p>
            <a:pPr marL="457200" lvl="1" indent="0">
              <a:buNone/>
            </a:pPr>
            <a:r>
              <a:rPr lang="pt-BR" sz="2000" dirty="0">
                <a:latin typeface="Arial" panose="020B0604020202020204" pitchFamily="34" charset="0"/>
                <a:cs typeface="Arial" panose="020B0604020202020204" pitchFamily="34" charset="0"/>
              </a:rPr>
              <a:t>d) </a:t>
            </a:r>
            <a:r>
              <a:rPr lang="pt-BR" sz="2000" dirty="0" err="1">
                <a:latin typeface="Arial" panose="020B0604020202020204" pitchFamily="34" charset="0"/>
                <a:cs typeface="Arial" panose="020B0604020202020204" pitchFamily="34" charset="0"/>
              </a:rPr>
              <a:t>Impairment</a:t>
            </a:r>
            <a:r>
              <a:rPr lang="pt-BR" sz="2000" dirty="0">
                <a:latin typeface="Arial" panose="020B0604020202020204" pitchFamily="34" charset="0"/>
                <a:cs typeface="Arial" panose="020B0604020202020204" pitchFamily="34" charset="0"/>
              </a:rPr>
              <a:t> </a:t>
            </a:r>
          </a:p>
          <a:p>
            <a:pPr marL="457200" lvl="1" indent="0">
              <a:buNone/>
            </a:pPr>
            <a:r>
              <a:rPr lang="pt-BR" sz="2000" dirty="0">
                <a:latin typeface="Arial" panose="020B0604020202020204" pitchFamily="34" charset="0"/>
                <a:cs typeface="Arial" panose="020B0604020202020204" pitchFamily="34" charset="0"/>
              </a:rPr>
              <a:t>e) Reversão do valor recuperável </a:t>
            </a:r>
          </a:p>
          <a:p>
            <a:pPr marL="457200" lvl="1" indent="0">
              <a:buNone/>
            </a:pPr>
            <a:r>
              <a:rPr lang="pt-BR" sz="2000" dirty="0">
                <a:latin typeface="Arial" panose="020B0604020202020204" pitchFamily="34" charset="0"/>
                <a:cs typeface="Arial" panose="020B0604020202020204" pitchFamily="34" charset="0"/>
              </a:rPr>
              <a:t>f) Definição de bens permanente</a:t>
            </a:r>
          </a:p>
          <a:p>
            <a:pPr marL="457200" lvl="1" indent="0">
              <a:buNone/>
            </a:pPr>
            <a:r>
              <a:rPr lang="pt-BR" sz="2000" dirty="0">
                <a:latin typeface="Arial" panose="020B0604020202020204" pitchFamily="34" charset="0"/>
                <a:cs typeface="Arial" panose="020B0604020202020204" pitchFamily="34" charset="0"/>
              </a:rPr>
              <a:t>g) Fatores excludentes </a:t>
            </a:r>
          </a:p>
          <a:p>
            <a:pPr marL="457200" lvl="1" indent="0">
              <a:buNone/>
            </a:pPr>
            <a:r>
              <a:rPr lang="pt-BR" sz="2000" dirty="0">
                <a:latin typeface="Arial" panose="020B0604020202020204" pitchFamily="34" charset="0"/>
                <a:cs typeface="Arial" panose="020B0604020202020204" pitchFamily="34" charset="0"/>
              </a:rPr>
              <a:t>h) Recebimento de bens públicos </a:t>
            </a:r>
          </a:p>
          <a:p>
            <a:pPr marL="457200" lvl="1" indent="0">
              <a:buNone/>
            </a:pPr>
            <a:r>
              <a:rPr lang="pt-BR" sz="2000" dirty="0">
                <a:latin typeface="Arial" panose="020B0604020202020204" pitchFamily="34" charset="0"/>
                <a:cs typeface="Arial" panose="020B0604020202020204" pitchFamily="34" charset="0"/>
              </a:rPr>
              <a:t>i) Número de tombamento </a:t>
            </a:r>
          </a:p>
          <a:p>
            <a:pPr lvl="1"/>
            <a:endParaRPr lang="pt-BR" sz="1800" b="1" dirty="0">
              <a:latin typeface="Arial" panose="020B0604020202020204" pitchFamily="34" charset="0"/>
              <a:cs typeface="Arial" panose="020B0604020202020204" pitchFamily="34" charset="0"/>
            </a:endParaRPr>
          </a:p>
          <a:p>
            <a:pPr lvl="1"/>
            <a:endParaRPr lang="pt-BR" sz="1800" b="1"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a:xfrm>
            <a:off x="0" y="6588796"/>
            <a:ext cx="4114800" cy="237633"/>
          </a:xfrm>
        </p:spPr>
        <p:txBody>
          <a:bodyPr/>
          <a:lstStyle/>
          <a:p>
            <a:r>
              <a:rPr lang="pt-BR"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a:t>
            </a:fld>
            <a:endParaRPr lang="pt-BR"/>
          </a:p>
        </p:txBody>
      </p:sp>
    </p:spTree>
    <p:extLst>
      <p:ext uri="{BB962C8B-B14F-4D97-AF65-F5344CB8AC3E}">
        <p14:creationId xmlns:p14="http://schemas.microsoft.com/office/powerpoint/2010/main" val="1867694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Depreciação</a:t>
            </a:r>
            <a:r>
              <a:rPr lang="pt-BR" sz="2000" b="1" dirty="0">
                <a:solidFill>
                  <a:schemeClr val="accent2">
                    <a:lumMod val="75000"/>
                  </a:schemeClr>
                </a:solidFill>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Taxa Máxima</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70</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571620" y="2224443"/>
            <a:ext cx="11052636" cy="523220"/>
          </a:xfrm>
          <a:prstGeom prst="rect">
            <a:avLst/>
          </a:prstGeom>
        </p:spPr>
        <p:txBody>
          <a:bodyPr wrap="square">
            <a:spAutoFit/>
          </a:bodyPr>
          <a:lstStyle/>
          <a:p>
            <a:pPr lvl="1" algn="just"/>
            <a:r>
              <a:rPr lang="pt-BR" sz="2800" dirty="0">
                <a:latin typeface="Arial" panose="020B0604020202020204" pitchFamily="34" charset="0"/>
                <a:cs typeface="Arial" panose="020B0604020202020204" pitchFamily="34" charset="0"/>
              </a:rPr>
              <a:t>	</a:t>
            </a:r>
          </a:p>
        </p:txBody>
      </p:sp>
      <p:sp>
        <p:nvSpPr>
          <p:cNvPr id="8" name="Retângulo 7"/>
          <p:cNvSpPr/>
          <p:nvPr/>
        </p:nvSpPr>
        <p:spPr>
          <a:xfrm>
            <a:off x="537932" y="2601871"/>
            <a:ext cx="10815867" cy="954107"/>
          </a:xfrm>
          <a:prstGeom prst="rect">
            <a:avLst/>
          </a:prstGeom>
        </p:spPr>
        <p:txBody>
          <a:bodyPr wrap="square">
            <a:spAutoFit/>
          </a:bodyPr>
          <a:lstStyle/>
          <a:p>
            <a:r>
              <a:rPr lang="pt-BR" sz="2800" dirty="0">
                <a:latin typeface="Arial" panose="020B0604020202020204" pitchFamily="34" charset="0"/>
                <a:cs typeface="Arial" panose="020B0604020202020204" pitchFamily="34" charset="0"/>
              </a:rPr>
              <a:t>	Aplicada quando o bem é utilizado em três (3) turnos de até 8 horas/dia, passando seu coeficiente para 2,0 da taxa básica. </a:t>
            </a:r>
          </a:p>
        </p:txBody>
      </p:sp>
    </p:spTree>
    <p:extLst>
      <p:ext uri="{BB962C8B-B14F-4D97-AF65-F5344CB8AC3E}">
        <p14:creationId xmlns:p14="http://schemas.microsoft.com/office/powerpoint/2010/main" val="8472171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Amortização</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71</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571620" y="2224443"/>
            <a:ext cx="11052636" cy="523220"/>
          </a:xfrm>
          <a:prstGeom prst="rect">
            <a:avLst/>
          </a:prstGeom>
        </p:spPr>
        <p:txBody>
          <a:bodyPr wrap="square">
            <a:spAutoFit/>
          </a:bodyPr>
          <a:lstStyle/>
          <a:p>
            <a:pPr lvl="1" algn="just"/>
            <a:r>
              <a:rPr lang="pt-BR" sz="2800" dirty="0">
                <a:latin typeface="Arial" panose="020B0604020202020204" pitchFamily="34" charset="0"/>
                <a:cs typeface="Arial" panose="020B0604020202020204" pitchFamily="34" charset="0"/>
              </a:rPr>
              <a:t>	</a:t>
            </a:r>
          </a:p>
        </p:txBody>
      </p:sp>
      <p:sp>
        <p:nvSpPr>
          <p:cNvPr id="8" name="Retângulo 7"/>
          <p:cNvSpPr/>
          <p:nvPr/>
        </p:nvSpPr>
        <p:spPr>
          <a:xfrm>
            <a:off x="537932" y="2601871"/>
            <a:ext cx="10815867" cy="1384995"/>
          </a:xfrm>
          <a:prstGeom prst="rect">
            <a:avLst/>
          </a:prstGeom>
        </p:spPr>
        <p:txBody>
          <a:bodyPr wrap="square">
            <a:spAutoFit/>
          </a:bodyPr>
          <a:lstStyle/>
          <a:p>
            <a:pPr algn="just"/>
            <a:r>
              <a:rPr lang="pt-BR" sz="2800" dirty="0">
                <a:latin typeface="Arial" panose="020B0604020202020204" pitchFamily="34" charset="0"/>
                <a:cs typeface="Arial" panose="020B0604020202020204" pitchFamily="34" charset="0"/>
              </a:rPr>
              <a:t>	Aplicada sobre bens patrimoniais de direito de terceiros e bens intangíveis, porém sem valor residual a exemplo da depreciação. Seu cálculo é direto pelo prazo de contrato ou legal. </a:t>
            </a:r>
          </a:p>
        </p:txBody>
      </p:sp>
    </p:spTree>
    <p:extLst>
      <p:ext uri="{BB962C8B-B14F-4D97-AF65-F5344CB8AC3E}">
        <p14:creationId xmlns:p14="http://schemas.microsoft.com/office/powerpoint/2010/main" val="23912864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Amortização</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72</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571620" y="2224443"/>
            <a:ext cx="11052636" cy="523220"/>
          </a:xfrm>
          <a:prstGeom prst="rect">
            <a:avLst/>
          </a:prstGeom>
        </p:spPr>
        <p:txBody>
          <a:bodyPr wrap="square">
            <a:spAutoFit/>
          </a:bodyPr>
          <a:lstStyle/>
          <a:p>
            <a:pPr lvl="1" algn="just"/>
            <a:r>
              <a:rPr lang="pt-BR" sz="2800" dirty="0">
                <a:latin typeface="Arial" panose="020B0604020202020204" pitchFamily="34" charset="0"/>
                <a:cs typeface="Arial" panose="020B0604020202020204" pitchFamily="34" charset="0"/>
              </a:rPr>
              <a:t>	</a:t>
            </a:r>
          </a:p>
        </p:txBody>
      </p:sp>
      <p:sp>
        <p:nvSpPr>
          <p:cNvPr id="8" name="Retângulo 7"/>
          <p:cNvSpPr/>
          <p:nvPr/>
        </p:nvSpPr>
        <p:spPr>
          <a:xfrm>
            <a:off x="537932" y="2601871"/>
            <a:ext cx="10815867" cy="523220"/>
          </a:xfrm>
          <a:prstGeom prst="rect">
            <a:avLst/>
          </a:prstGeom>
        </p:spPr>
        <p:txBody>
          <a:bodyPr wrap="square">
            <a:spAutoFit/>
          </a:bodyPr>
          <a:lstStyle/>
          <a:p>
            <a:pPr algn="just"/>
            <a:r>
              <a:rPr lang="pt-BR" sz="2800" dirty="0">
                <a:latin typeface="Arial" panose="020B0604020202020204" pitchFamily="34" charset="0"/>
                <a:cs typeface="Arial" panose="020B0604020202020204" pitchFamily="34" charset="0"/>
              </a:rPr>
              <a:t>	</a:t>
            </a:r>
          </a:p>
        </p:txBody>
      </p:sp>
      <p:graphicFrame>
        <p:nvGraphicFramePr>
          <p:cNvPr id="9" name="Tabela 8"/>
          <p:cNvGraphicFramePr>
            <a:graphicFrameLocks noGrp="1"/>
          </p:cNvGraphicFramePr>
          <p:nvPr>
            <p:extLst>
              <p:ext uri="{D42A27DB-BD31-4B8C-83A1-F6EECF244321}">
                <p14:modId xmlns:p14="http://schemas.microsoft.com/office/powerpoint/2010/main" val="3523146704"/>
              </p:ext>
            </p:extLst>
          </p:nvPr>
        </p:nvGraphicFramePr>
        <p:xfrm>
          <a:off x="1220631" y="1295804"/>
          <a:ext cx="10133168" cy="5182268"/>
        </p:xfrm>
        <a:graphic>
          <a:graphicData uri="http://schemas.openxmlformats.org/drawingml/2006/table">
            <a:tbl>
              <a:tblPr firstRow="1" bandRow="1">
                <a:tableStyleId>{5C22544A-7EE6-4342-B048-85BDC9FD1C3A}</a:tableStyleId>
              </a:tblPr>
              <a:tblGrid>
                <a:gridCol w="5066584">
                  <a:extLst>
                    <a:ext uri="{9D8B030D-6E8A-4147-A177-3AD203B41FA5}">
                      <a16:colId xmlns:a16="http://schemas.microsoft.com/office/drawing/2014/main" val="20000"/>
                    </a:ext>
                  </a:extLst>
                </a:gridCol>
                <a:gridCol w="5066584">
                  <a:extLst>
                    <a:ext uri="{9D8B030D-6E8A-4147-A177-3AD203B41FA5}">
                      <a16:colId xmlns:a16="http://schemas.microsoft.com/office/drawing/2014/main" val="20001"/>
                    </a:ext>
                  </a:extLst>
                </a:gridCol>
              </a:tblGrid>
              <a:tr h="398636">
                <a:tc gridSpan="2">
                  <a:txBody>
                    <a:bodyPr/>
                    <a:lstStyle/>
                    <a:p>
                      <a:pPr algn="ctr"/>
                      <a:r>
                        <a:rPr lang="pt-BR" dirty="0"/>
                        <a:t>REFORMA</a:t>
                      </a:r>
                      <a:r>
                        <a:rPr lang="pt-BR" baseline="0" dirty="0"/>
                        <a:t> EM IMÓVEL DE TERCEIROS</a:t>
                      </a:r>
                      <a:endParaRPr lang="pt-BR" dirty="0"/>
                    </a:p>
                  </a:txBody>
                  <a:tcPr/>
                </a:tc>
                <a:tc hMerge="1">
                  <a:txBody>
                    <a:bodyPr/>
                    <a:lstStyle/>
                    <a:p>
                      <a:endParaRPr lang="pt-BR" dirty="0"/>
                    </a:p>
                  </a:txBody>
                  <a:tcPr/>
                </a:tc>
                <a:extLst>
                  <a:ext uri="{0D108BD9-81ED-4DB2-BD59-A6C34878D82A}">
                    <a16:rowId xmlns:a16="http://schemas.microsoft.com/office/drawing/2014/main" val="10000"/>
                  </a:ext>
                </a:extLst>
              </a:tr>
              <a:tr h="398636">
                <a:tc gridSpan="2">
                  <a:txBody>
                    <a:bodyPr/>
                    <a:lstStyle/>
                    <a:p>
                      <a:pPr algn="ctr"/>
                      <a:r>
                        <a:rPr lang="pt-BR" b="1" dirty="0">
                          <a:latin typeface="Arial" panose="020B0604020202020204" pitchFamily="34" charset="0"/>
                          <a:cs typeface="Arial" panose="020B0604020202020204" pitchFamily="34" charset="0"/>
                        </a:rPr>
                        <a:t>COMPOSIÇÃO DO VALOR</a:t>
                      </a:r>
                    </a:p>
                  </a:txBody>
                  <a:tcPr/>
                </a:tc>
                <a:tc hMerge="1">
                  <a:txBody>
                    <a:bodyPr/>
                    <a:lstStyle/>
                    <a:p>
                      <a:endParaRPr lang="pt-BR" dirty="0"/>
                    </a:p>
                  </a:txBody>
                  <a:tcPr/>
                </a:tc>
                <a:extLst>
                  <a:ext uri="{0D108BD9-81ED-4DB2-BD59-A6C34878D82A}">
                    <a16:rowId xmlns:a16="http://schemas.microsoft.com/office/drawing/2014/main" val="10001"/>
                  </a:ext>
                </a:extLst>
              </a:tr>
              <a:tr h="398636">
                <a:tc>
                  <a:txBody>
                    <a:bodyPr/>
                    <a:lstStyle/>
                    <a:p>
                      <a:r>
                        <a:rPr lang="pt-BR" dirty="0">
                          <a:latin typeface="Arial" panose="020B0604020202020204" pitchFamily="34" charset="0"/>
                          <a:cs typeface="Arial" panose="020B0604020202020204" pitchFamily="34" charset="0"/>
                        </a:rPr>
                        <a:t>+Valor Contábil</a:t>
                      </a:r>
                    </a:p>
                  </a:txBody>
                  <a:tcPr/>
                </a:tc>
                <a:tc>
                  <a:txBody>
                    <a:bodyPr/>
                    <a:lstStyle/>
                    <a:p>
                      <a:pPr algn="r"/>
                      <a:r>
                        <a:rPr lang="pt-BR" dirty="0">
                          <a:latin typeface="Arial" panose="020B0604020202020204" pitchFamily="34" charset="0"/>
                          <a:cs typeface="Arial" panose="020B0604020202020204" pitchFamily="34" charset="0"/>
                        </a:rPr>
                        <a:t>35.800,00</a:t>
                      </a:r>
                    </a:p>
                  </a:txBody>
                  <a:tcPr/>
                </a:tc>
                <a:extLst>
                  <a:ext uri="{0D108BD9-81ED-4DB2-BD59-A6C34878D82A}">
                    <a16:rowId xmlns:a16="http://schemas.microsoft.com/office/drawing/2014/main" val="10002"/>
                  </a:ext>
                </a:extLst>
              </a:tr>
              <a:tr h="398636">
                <a:tc>
                  <a:txBody>
                    <a:bodyPr/>
                    <a:lstStyle/>
                    <a:p>
                      <a:r>
                        <a:rPr lang="pt-BR" dirty="0">
                          <a:latin typeface="Arial" panose="020B0604020202020204" pitchFamily="34" charset="0"/>
                          <a:cs typeface="Arial" panose="020B0604020202020204" pitchFamily="34" charset="0"/>
                        </a:rPr>
                        <a:t>- Valor</a:t>
                      </a:r>
                      <a:r>
                        <a:rPr lang="pt-BR" baseline="0" dirty="0">
                          <a:latin typeface="Arial" panose="020B0604020202020204" pitchFamily="34" charset="0"/>
                          <a:cs typeface="Arial" panose="020B0604020202020204" pitchFamily="34" charset="0"/>
                        </a:rPr>
                        <a:t> Residual </a:t>
                      </a:r>
                      <a:endParaRPr lang="pt-BR" dirty="0">
                        <a:latin typeface="Arial" panose="020B0604020202020204" pitchFamily="34" charset="0"/>
                        <a:cs typeface="Arial" panose="020B0604020202020204" pitchFamily="34" charset="0"/>
                      </a:endParaRPr>
                    </a:p>
                  </a:txBody>
                  <a:tcPr/>
                </a:tc>
                <a:tc>
                  <a:txBody>
                    <a:bodyPr/>
                    <a:lstStyle/>
                    <a:p>
                      <a:pPr algn="r"/>
                      <a:r>
                        <a:rPr lang="pt-BR" dirty="0">
                          <a:latin typeface="Arial" panose="020B0604020202020204" pitchFamily="34" charset="0"/>
                          <a:cs typeface="Arial" panose="020B0604020202020204" pitchFamily="34" charset="0"/>
                        </a:rPr>
                        <a:t>0,00</a:t>
                      </a:r>
                    </a:p>
                  </a:txBody>
                  <a:tcPr/>
                </a:tc>
                <a:extLst>
                  <a:ext uri="{0D108BD9-81ED-4DB2-BD59-A6C34878D82A}">
                    <a16:rowId xmlns:a16="http://schemas.microsoft.com/office/drawing/2014/main" val="10003"/>
                  </a:ext>
                </a:extLst>
              </a:tr>
              <a:tr h="398636">
                <a:tc>
                  <a:txBody>
                    <a:bodyPr/>
                    <a:lstStyle/>
                    <a:p>
                      <a:r>
                        <a:rPr lang="pt-BR" dirty="0">
                          <a:latin typeface="Arial" panose="020B0604020202020204" pitchFamily="34" charset="0"/>
                          <a:cs typeface="Arial" panose="020B0604020202020204" pitchFamily="34" charset="0"/>
                        </a:rPr>
                        <a:t>= Valor Base de Amortização</a:t>
                      </a:r>
                    </a:p>
                  </a:txBody>
                  <a:tcPr/>
                </a:tc>
                <a:tc>
                  <a:txBody>
                    <a:bodyPr/>
                    <a:lstStyle/>
                    <a:p>
                      <a:pPr algn="r"/>
                      <a:r>
                        <a:rPr lang="pt-BR" dirty="0">
                          <a:latin typeface="Arial" panose="020B0604020202020204" pitchFamily="34" charset="0"/>
                          <a:cs typeface="Arial" panose="020B0604020202020204" pitchFamily="34" charset="0"/>
                        </a:rPr>
                        <a:t>35.800,00</a:t>
                      </a:r>
                    </a:p>
                  </a:txBody>
                  <a:tcPr/>
                </a:tc>
                <a:extLst>
                  <a:ext uri="{0D108BD9-81ED-4DB2-BD59-A6C34878D82A}">
                    <a16:rowId xmlns:a16="http://schemas.microsoft.com/office/drawing/2014/main" val="10004"/>
                  </a:ext>
                </a:extLst>
              </a:tr>
              <a:tr h="398636">
                <a:tc>
                  <a:txBody>
                    <a:bodyPr/>
                    <a:lstStyle/>
                    <a:p>
                      <a:r>
                        <a:rPr lang="pt-BR" dirty="0">
                          <a:latin typeface="Arial" panose="020B0604020202020204" pitchFamily="34" charset="0"/>
                          <a:cs typeface="Arial" panose="020B0604020202020204" pitchFamily="34" charset="0"/>
                        </a:rPr>
                        <a:t>Prazo</a:t>
                      </a:r>
                      <a:r>
                        <a:rPr lang="pt-BR" baseline="0" dirty="0">
                          <a:latin typeface="Arial" panose="020B0604020202020204" pitchFamily="34" charset="0"/>
                          <a:cs typeface="Arial" panose="020B0604020202020204" pitchFamily="34" charset="0"/>
                        </a:rPr>
                        <a:t> Contratual</a:t>
                      </a:r>
                      <a:endParaRPr lang="pt-BR" dirty="0">
                        <a:latin typeface="Arial" panose="020B0604020202020204" pitchFamily="34" charset="0"/>
                        <a:cs typeface="Arial" panose="020B0604020202020204" pitchFamily="34" charset="0"/>
                      </a:endParaRPr>
                    </a:p>
                  </a:txBody>
                  <a:tcPr/>
                </a:tc>
                <a:tc>
                  <a:txBody>
                    <a:bodyPr/>
                    <a:lstStyle/>
                    <a:p>
                      <a:pPr algn="r"/>
                      <a:r>
                        <a:rPr lang="pt-BR" dirty="0">
                          <a:latin typeface="Arial" panose="020B0604020202020204" pitchFamily="34" charset="0"/>
                          <a:cs typeface="Arial" panose="020B0604020202020204" pitchFamily="34" charset="0"/>
                        </a:rPr>
                        <a:t>5 anos</a:t>
                      </a:r>
                    </a:p>
                  </a:txBody>
                  <a:tcPr/>
                </a:tc>
                <a:extLst>
                  <a:ext uri="{0D108BD9-81ED-4DB2-BD59-A6C34878D82A}">
                    <a16:rowId xmlns:a16="http://schemas.microsoft.com/office/drawing/2014/main" val="10005"/>
                  </a:ext>
                </a:extLst>
              </a:tr>
              <a:tr h="398636">
                <a:tc>
                  <a:txBody>
                    <a:bodyPr/>
                    <a:lstStyle/>
                    <a:p>
                      <a:endParaRPr lang="pt-BR" dirty="0">
                        <a:latin typeface="Arial" panose="020B0604020202020204" pitchFamily="34" charset="0"/>
                        <a:cs typeface="Arial" panose="020B0604020202020204" pitchFamily="34" charset="0"/>
                      </a:endParaRPr>
                    </a:p>
                  </a:txBody>
                  <a:tcPr/>
                </a:tc>
                <a:tc>
                  <a:txBody>
                    <a:bodyPr/>
                    <a:lstStyle/>
                    <a:p>
                      <a:pPr algn="r"/>
                      <a:endParaRPr lang="pt-B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398636">
                <a:tc gridSpan="2">
                  <a:txBody>
                    <a:bodyPr/>
                    <a:lstStyle/>
                    <a:p>
                      <a:pPr algn="ctr"/>
                      <a:r>
                        <a:rPr lang="pt-BR" b="1" dirty="0">
                          <a:latin typeface="Arial" panose="020B0604020202020204" pitchFamily="34" charset="0"/>
                          <a:cs typeface="Arial" panose="020B0604020202020204" pitchFamily="34" charset="0"/>
                        </a:rPr>
                        <a:t>CÁLCULO</a:t>
                      </a:r>
                    </a:p>
                  </a:txBody>
                  <a:tcPr/>
                </a:tc>
                <a:tc hMerge="1">
                  <a:txBody>
                    <a:bodyPr/>
                    <a:lstStyle/>
                    <a:p>
                      <a:pPr algn="r"/>
                      <a:endParaRPr lang="pt-B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r h="398636">
                <a:tc gridSpan="2">
                  <a:txBody>
                    <a:bodyPr/>
                    <a:lstStyle/>
                    <a:p>
                      <a:pPr algn="ctr"/>
                      <a:r>
                        <a:rPr lang="pt-BR" b="1" dirty="0">
                          <a:solidFill>
                            <a:schemeClr val="tx1"/>
                          </a:solidFill>
                          <a:latin typeface="Arial" panose="020B0604020202020204" pitchFamily="34" charset="0"/>
                          <a:cs typeface="Arial" panose="020B0604020202020204" pitchFamily="34" charset="0"/>
                        </a:rPr>
                        <a:t>Valor</a:t>
                      </a:r>
                      <a:r>
                        <a:rPr lang="pt-BR" b="1" baseline="0" dirty="0">
                          <a:solidFill>
                            <a:schemeClr val="tx1"/>
                          </a:solidFill>
                          <a:latin typeface="Arial" panose="020B0604020202020204" pitchFamily="34" charset="0"/>
                          <a:cs typeface="Arial" panose="020B0604020202020204" pitchFamily="34" charset="0"/>
                        </a:rPr>
                        <a:t> base de Amortização / Prazo Contratual</a:t>
                      </a:r>
                      <a:endParaRPr lang="pt-BR" b="1" dirty="0">
                        <a:solidFill>
                          <a:schemeClr val="tx1"/>
                        </a:solidFill>
                        <a:latin typeface="Arial" panose="020B0604020202020204" pitchFamily="34" charset="0"/>
                        <a:cs typeface="Arial" panose="020B0604020202020204" pitchFamily="34" charset="0"/>
                      </a:endParaRPr>
                    </a:p>
                  </a:txBody>
                  <a:tcPr/>
                </a:tc>
                <a:tc hMerge="1">
                  <a:txBody>
                    <a:bodyPr/>
                    <a:lstStyle/>
                    <a:p>
                      <a:pPr algn="r"/>
                      <a:endParaRPr lang="pt-BR"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r h="398636">
                <a:tc>
                  <a:txBody>
                    <a:bodyPr/>
                    <a:lstStyle/>
                    <a:p>
                      <a:r>
                        <a:rPr lang="pt-BR" dirty="0">
                          <a:latin typeface="Arial" panose="020B0604020202020204" pitchFamily="34" charset="0"/>
                          <a:cs typeface="Arial" panose="020B0604020202020204" pitchFamily="34" charset="0"/>
                        </a:rPr>
                        <a:t>-Base Amortização</a:t>
                      </a:r>
                    </a:p>
                  </a:txBody>
                  <a:tcPr/>
                </a:tc>
                <a:tc>
                  <a:txBody>
                    <a:bodyPr/>
                    <a:lstStyle/>
                    <a:p>
                      <a:pPr algn="r"/>
                      <a:r>
                        <a:rPr lang="pt-BR" dirty="0">
                          <a:latin typeface="Arial" panose="020B0604020202020204" pitchFamily="34" charset="0"/>
                          <a:cs typeface="Arial" panose="020B0604020202020204" pitchFamily="34" charset="0"/>
                        </a:rPr>
                        <a:t>35.800,00</a:t>
                      </a:r>
                    </a:p>
                  </a:txBody>
                  <a:tcPr/>
                </a:tc>
                <a:extLst>
                  <a:ext uri="{0D108BD9-81ED-4DB2-BD59-A6C34878D82A}">
                    <a16:rowId xmlns:a16="http://schemas.microsoft.com/office/drawing/2014/main" val="10009"/>
                  </a:ext>
                </a:extLst>
              </a:tr>
              <a:tr h="398636">
                <a:tc>
                  <a:txBody>
                    <a:bodyPr/>
                    <a:lstStyle/>
                    <a:p>
                      <a:r>
                        <a:rPr lang="pt-BR" dirty="0">
                          <a:latin typeface="Arial" panose="020B0604020202020204" pitchFamily="34" charset="0"/>
                          <a:cs typeface="Arial" panose="020B0604020202020204" pitchFamily="34" charset="0"/>
                        </a:rPr>
                        <a:t>-Período Contratual</a:t>
                      </a:r>
                    </a:p>
                  </a:txBody>
                  <a:tcPr/>
                </a:tc>
                <a:tc>
                  <a:txBody>
                    <a:bodyPr/>
                    <a:lstStyle/>
                    <a:p>
                      <a:pPr algn="r"/>
                      <a:r>
                        <a:rPr lang="pt-BR" dirty="0">
                          <a:latin typeface="Arial" panose="020B0604020202020204" pitchFamily="34" charset="0"/>
                          <a:cs typeface="Arial" panose="020B0604020202020204" pitchFamily="34" charset="0"/>
                        </a:rPr>
                        <a:t>5 anos</a:t>
                      </a:r>
                    </a:p>
                  </a:txBody>
                  <a:tcPr/>
                </a:tc>
                <a:extLst>
                  <a:ext uri="{0D108BD9-81ED-4DB2-BD59-A6C34878D82A}">
                    <a16:rowId xmlns:a16="http://schemas.microsoft.com/office/drawing/2014/main" val="10010"/>
                  </a:ext>
                </a:extLst>
              </a:tr>
              <a:tr h="398636">
                <a:tc>
                  <a:txBody>
                    <a:bodyPr/>
                    <a:lstStyle/>
                    <a:p>
                      <a:r>
                        <a:rPr lang="pt-BR" dirty="0">
                          <a:latin typeface="Arial" panose="020B0604020202020204" pitchFamily="34" charset="0"/>
                          <a:cs typeface="Arial" panose="020B0604020202020204" pitchFamily="34" charset="0"/>
                        </a:rPr>
                        <a:t>-Amortização</a:t>
                      </a:r>
                      <a:r>
                        <a:rPr lang="pt-BR" baseline="0" dirty="0">
                          <a:latin typeface="Arial" panose="020B0604020202020204" pitchFamily="34" charset="0"/>
                          <a:cs typeface="Arial" panose="020B0604020202020204" pitchFamily="34" charset="0"/>
                        </a:rPr>
                        <a:t> Anual</a:t>
                      </a:r>
                      <a:endParaRPr lang="pt-BR" dirty="0">
                        <a:latin typeface="Arial" panose="020B0604020202020204" pitchFamily="34" charset="0"/>
                        <a:cs typeface="Arial" panose="020B0604020202020204" pitchFamily="34" charset="0"/>
                      </a:endParaRPr>
                    </a:p>
                  </a:txBody>
                  <a:tcPr/>
                </a:tc>
                <a:tc>
                  <a:txBody>
                    <a:bodyPr/>
                    <a:lstStyle/>
                    <a:p>
                      <a:pPr algn="r"/>
                      <a:r>
                        <a:rPr lang="pt-BR" dirty="0">
                          <a:latin typeface="Arial" panose="020B0604020202020204" pitchFamily="34" charset="0"/>
                          <a:cs typeface="Arial" panose="020B0604020202020204" pitchFamily="34" charset="0"/>
                        </a:rPr>
                        <a:t>7.160,00</a:t>
                      </a:r>
                    </a:p>
                  </a:txBody>
                  <a:tcPr/>
                </a:tc>
                <a:extLst>
                  <a:ext uri="{0D108BD9-81ED-4DB2-BD59-A6C34878D82A}">
                    <a16:rowId xmlns:a16="http://schemas.microsoft.com/office/drawing/2014/main" val="10011"/>
                  </a:ext>
                </a:extLst>
              </a:tr>
              <a:tr h="398636">
                <a:tc>
                  <a:txBody>
                    <a:bodyPr/>
                    <a:lstStyle/>
                    <a:p>
                      <a:endParaRPr lang="pt-BR">
                        <a:latin typeface="Arial" panose="020B0604020202020204" pitchFamily="34" charset="0"/>
                        <a:cs typeface="Arial" panose="020B0604020202020204" pitchFamily="34" charset="0"/>
                      </a:endParaRPr>
                    </a:p>
                  </a:txBody>
                  <a:tcPr/>
                </a:tc>
                <a:tc>
                  <a:txBody>
                    <a:bodyPr/>
                    <a:lstStyle/>
                    <a:p>
                      <a:pPr algn="r"/>
                      <a:endParaRPr lang="pt-B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1896410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Amortização</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73</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571620" y="2224443"/>
            <a:ext cx="11052636" cy="523220"/>
          </a:xfrm>
          <a:prstGeom prst="rect">
            <a:avLst/>
          </a:prstGeom>
        </p:spPr>
        <p:txBody>
          <a:bodyPr wrap="square">
            <a:spAutoFit/>
          </a:bodyPr>
          <a:lstStyle/>
          <a:p>
            <a:pPr lvl="1" algn="just"/>
            <a:r>
              <a:rPr lang="pt-BR" sz="2800" dirty="0">
                <a:latin typeface="Arial" panose="020B0604020202020204" pitchFamily="34" charset="0"/>
                <a:cs typeface="Arial" panose="020B0604020202020204" pitchFamily="34" charset="0"/>
              </a:rPr>
              <a:t>	</a:t>
            </a:r>
          </a:p>
        </p:txBody>
      </p:sp>
      <p:sp>
        <p:nvSpPr>
          <p:cNvPr id="8" name="Retângulo 7"/>
          <p:cNvSpPr/>
          <p:nvPr/>
        </p:nvSpPr>
        <p:spPr>
          <a:xfrm>
            <a:off x="537932" y="2601871"/>
            <a:ext cx="10815867" cy="523220"/>
          </a:xfrm>
          <a:prstGeom prst="rect">
            <a:avLst/>
          </a:prstGeom>
        </p:spPr>
        <p:txBody>
          <a:bodyPr wrap="square">
            <a:spAutoFit/>
          </a:bodyPr>
          <a:lstStyle/>
          <a:p>
            <a:pPr algn="just"/>
            <a:r>
              <a:rPr lang="pt-BR" sz="2800" dirty="0">
                <a:latin typeface="Arial" panose="020B0604020202020204" pitchFamily="34" charset="0"/>
                <a:cs typeface="Arial" panose="020B0604020202020204" pitchFamily="34" charset="0"/>
              </a:rPr>
              <a:t>	</a:t>
            </a:r>
          </a:p>
        </p:txBody>
      </p:sp>
      <p:graphicFrame>
        <p:nvGraphicFramePr>
          <p:cNvPr id="10" name="Tabela 9"/>
          <p:cNvGraphicFramePr>
            <a:graphicFrameLocks noGrp="1"/>
          </p:cNvGraphicFramePr>
          <p:nvPr>
            <p:extLst>
              <p:ext uri="{D42A27DB-BD31-4B8C-83A1-F6EECF244321}">
                <p14:modId xmlns:p14="http://schemas.microsoft.com/office/powerpoint/2010/main" val="458400819"/>
              </p:ext>
            </p:extLst>
          </p:nvPr>
        </p:nvGraphicFramePr>
        <p:xfrm>
          <a:off x="525052" y="2021687"/>
          <a:ext cx="10815868" cy="2595880"/>
        </p:xfrm>
        <a:graphic>
          <a:graphicData uri="http://schemas.openxmlformats.org/drawingml/2006/table">
            <a:tbl>
              <a:tblPr firstRow="1" bandRow="1">
                <a:tableStyleId>{5C22544A-7EE6-4342-B048-85BDC9FD1C3A}</a:tableStyleId>
              </a:tblPr>
              <a:tblGrid>
                <a:gridCol w="1754509">
                  <a:extLst>
                    <a:ext uri="{9D8B030D-6E8A-4147-A177-3AD203B41FA5}">
                      <a16:colId xmlns:a16="http://schemas.microsoft.com/office/drawing/2014/main" val="20000"/>
                    </a:ext>
                  </a:extLst>
                </a:gridCol>
                <a:gridCol w="3653425">
                  <a:extLst>
                    <a:ext uri="{9D8B030D-6E8A-4147-A177-3AD203B41FA5}">
                      <a16:colId xmlns:a16="http://schemas.microsoft.com/office/drawing/2014/main" val="20001"/>
                    </a:ext>
                  </a:extLst>
                </a:gridCol>
                <a:gridCol w="2703967">
                  <a:extLst>
                    <a:ext uri="{9D8B030D-6E8A-4147-A177-3AD203B41FA5}">
                      <a16:colId xmlns:a16="http://schemas.microsoft.com/office/drawing/2014/main" val="20002"/>
                    </a:ext>
                  </a:extLst>
                </a:gridCol>
                <a:gridCol w="2703967">
                  <a:extLst>
                    <a:ext uri="{9D8B030D-6E8A-4147-A177-3AD203B41FA5}">
                      <a16:colId xmlns:a16="http://schemas.microsoft.com/office/drawing/2014/main" val="20003"/>
                    </a:ext>
                  </a:extLst>
                </a:gridCol>
              </a:tblGrid>
              <a:tr h="370840">
                <a:tc gridSpan="4">
                  <a:txBody>
                    <a:bodyPr/>
                    <a:lstStyle/>
                    <a:p>
                      <a:pPr algn="ctr"/>
                      <a:r>
                        <a:rPr lang="pt-BR" b="1" dirty="0">
                          <a:solidFill>
                            <a:schemeClr val="tx1"/>
                          </a:solidFill>
                          <a:latin typeface="Arial" panose="020B0604020202020204" pitchFamily="34" charset="0"/>
                          <a:cs typeface="Arial" panose="020B0604020202020204" pitchFamily="34" charset="0"/>
                        </a:rPr>
                        <a:t>QUADRO</a:t>
                      </a:r>
                      <a:r>
                        <a:rPr lang="pt-BR" b="1" baseline="0" dirty="0">
                          <a:solidFill>
                            <a:schemeClr val="tx1"/>
                          </a:solidFill>
                          <a:latin typeface="Arial" panose="020B0604020202020204" pitchFamily="34" charset="0"/>
                          <a:cs typeface="Arial" panose="020B0604020202020204" pitchFamily="34" charset="0"/>
                        </a:rPr>
                        <a:t> ANUAL DE AMORTIZAÇÃO </a:t>
                      </a:r>
                      <a:endParaRPr lang="pt-BR" b="1" dirty="0">
                        <a:solidFill>
                          <a:schemeClr val="tx1"/>
                        </a:solidFill>
                        <a:latin typeface="Arial" panose="020B0604020202020204" pitchFamily="34" charset="0"/>
                        <a:cs typeface="Arial" panose="020B0604020202020204" pitchFamily="34" charset="0"/>
                      </a:endParaRPr>
                    </a:p>
                  </a:txBody>
                  <a:tcPr/>
                </a:tc>
                <a:tc hMerge="1">
                  <a:txBody>
                    <a:bodyPr/>
                    <a:lstStyle/>
                    <a:p>
                      <a:endParaRPr lang="pt-BR" dirty="0"/>
                    </a:p>
                  </a:txBody>
                  <a:tcPr/>
                </a:tc>
                <a:tc hMerge="1">
                  <a:txBody>
                    <a:bodyPr/>
                    <a:lstStyle/>
                    <a:p>
                      <a:endParaRPr lang="pt-BR" dirty="0"/>
                    </a:p>
                  </a:txBody>
                  <a:tcPr/>
                </a:tc>
                <a:tc hMerge="1">
                  <a:txBody>
                    <a:bodyPr/>
                    <a:lstStyle/>
                    <a:p>
                      <a:endParaRPr lang="pt-BR" dirty="0"/>
                    </a:p>
                  </a:txBody>
                  <a:tcPr/>
                </a:tc>
                <a:extLst>
                  <a:ext uri="{0D108BD9-81ED-4DB2-BD59-A6C34878D82A}">
                    <a16:rowId xmlns:a16="http://schemas.microsoft.com/office/drawing/2014/main" val="10000"/>
                  </a:ext>
                </a:extLst>
              </a:tr>
              <a:tr h="370840">
                <a:tc>
                  <a:txBody>
                    <a:bodyPr/>
                    <a:lstStyle/>
                    <a:p>
                      <a:pPr algn="ctr"/>
                      <a:r>
                        <a:rPr lang="pt-BR" b="1" dirty="0"/>
                        <a:t>ANO</a:t>
                      </a:r>
                    </a:p>
                  </a:txBody>
                  <a:tcPr/>
                </a:tc>
                <a:tc>
                  <a:txBody>
                    <a:bodyPr/>
                    <a:lstStyle/>
                    <a:p>
                      <a:pPr algn="ctr"/>
                      <a:r>
                        <a:rPr lang="pt-BR" b="1" dirty="0"/>
                        <a:t>VALOR</a:t>
                      </a:r>
                      <a:r>
                        <a:rPr lang="pt-BR" b="1" baseline="0" dirty="0"/>
                        <a:t> ANUAL DE AMORTIZAÇÃO</a:t>
                      </a:r>
                      <a:endParaRPr lang="pt-BR" b="1" dirty="0"/>
                    </a:p>
                  </a:txBody>
                  <a:tcPr/>
                </a:tc>
                <a:tc>
                  <a:txBody>
                    <a:bodyPr/>
                    <a:lstStyle/>
                    <a:p>
                      <a:pPr algn="ctr"/>
                      <a:r>
                        <a:rPr lang="pt-BR" b="1" dirty="0"/>
                        <a:t>AMORTIZ ACUMULADA</a:t>
                      </a:r>
                    </a:p>
                  </a:txBody>
                  <a:tcPr/>
                </a:tc>
                <a:tc>
                  <a:txBody>
                    <a:bodyPr/>
                    <a:lstStyle/>
                    <a:p>
                      <a:pPr algn="ctr"/>
                      <a:r>
                        <a:rPr lang="pt-BR" b="1" dirty="0"/>
                        <a:t>SALDO ACUMULADO</a:t>
                      </a:r>
                    </a:p>
                  </a:txBody>
                  <a:tcPr/>
                </a:tc>
                <a:extLst>
                  <a:ext uri="{0D108BD9-81ED-4DB2-BD59-A6C34878D82A}">
                    <a16:rowId xmlns:a16="http://schemas.microsoft.com/office/drawing/2014/main" val="10001"/>
                  </a:ext>
                </a:extLst>
              </a:tr>
              <a:tr h="370840">
                <a:tc>
                  <a:txBody>
                    <a:bodyPr/>
                    <a:lstStyle/>
                    <a:p>
                      <a:pPr algn="ctr"/>
                      <a:r>
                        <a:rPr lang="pt-BR" b="1" dirty="0"/>
                        <a:t>ANO 1</a:t>
                      </a:r>
                    </a:p>
                  </a:txBody>
                  <a:tcPr/>
                </a:tc>
                <a:tc>
                  <a:txBody>
                    <a:bodyPr/>
                    <a:lstStyle/>
                    <a:p>
                      <a:pPr algn="r"/>
                      <a:r>
                        <a:rPr lang="pt-BR" dirty="0"/>
                        <a:t>7.160,00</a:t>
                      </a:r>
                    </a:p>
                  </a:txBody>
                  <a:tcPr/>
                </a:tc>
                <a:tc>
                  <a:txBody>
                    <a:bodyPr/>
                    <a:lstStyle/>
                    <a:p>
                      <a:pPr algn="r"/>
                      <a:r>
                        <a:rPr lang="pt-BR" dirty="0"/>
                        <a:t>7.160,00</a:t>
                      </a:r>
                    </a:p>
                  </a:txBody>
                  <a:tcPr/>
                </a:tc>
                <a:tc>
                  <a:txBody>
                    <a:bodyPr/>
                    <a:lstStyle/>
                    <a:p>
                      <a:pPr algn="r"/>
                      <a:r>
                        <a:rPr lang="pt-BR" dirty="0"/>
                        <a:t>28.640,00</a:t>
                      </a:r>
                    </a:p>
                  </a:txBody>
                  <a:tcPr/>
                </a:tc>
                <a:extLst>
                  <a:ext uri="{0D108BD9-81ED-4DB2-BD59-A6C34878D82A}">
                    <a16:rowId xmlns:a16="http://schemas.microsoft.com/office/drawing/2014/main" val="10002"/>
                  </a:ext>
                </a:extLst>
              </a:tr>
              <a:tr h="370840">
                <a:tc>
                  <a:txBody>
                    <a:bodyPr/>
                    <a:lstStyle/>
                    <a:p>
                      <a:pPr algn="ctr"/>
                      <a:r>
                        <a:rPr lang="pt-BR" b="1" dirty="0"/>
                        <a:t>ANO 2</a:t>
                      </a:r>
                    </a:p>
                  </a:txBody>
                  <a:tcPr/>
                </a:tc>
                <a:tc>
                  <a:txBody>
                    <a:bodyPr/>
                    <a:lstStyle/>
                    <a:p>
                      <a:pPr algn="r"/>
                      <a:r>
                        <a:rPr lang="pt-BR" dirty="0"/>
                        <a:t>7.160,00</a:t>
                      </a:r>
                    </a:p>
                  </a:txBody>
                  <a:tcPr/>
                </a:tc>
                <a:tc>
                  <a:txBody>
                    <a:bodyPr/>
                    <a:lstStyle/>
                    <a:p>
                      <a:pPr algn="r"/>
                      <a:r>
                        <a:rPr lang="pt-BR" dirty="0"/>
                        <a:t>14.320,00</a:t>
                      </a:r>
                    </a:p>
                  </a:txBody>
                  <a:tcPr/>
                </a:tc>
                <a:tc>
                  <a:txBody>
                    <a:bodyPr/>
                    <a:lstStyle/>
                    <a:p>
                      <a:pPr algn="r"/>
                      <a:r>
                        <a:rPr lang="pt-BR" dirty="0"/>
                        <a:t>21.480,00</a:t>
                      </a:r>
                    </a:p>
                  </a:txBody>
                  <a:tcPr/>
                </a:tc>
                <a:extLst>
                  <a:ext uri="{0D108BD9-81ED-4DB2-BD59-A6C34878D82A}">
                    <a16:rowId xmlns:a16="http://schemas.microsoft.com/office/drawing/2014/main" val="10003"/>
                  </a:ext>
                </a:extLst>
              </a:tr>
              <a:tr h="370840">
                <a:tc>
                  <a:txBody>
                    <a:bodyPr/>
                    <a:lstStyle/>
                    <a:p>
                      <a:pPr algn="ctr"/>
                      <a:r>
                        <a:rPr lang="pt-BR" b="1" dirty="0"/>
                        <a:t>ANO 3</a:t>
                      </a:r>
                    </a:p>
                  </a:txBody>
                  <a:tcPr/>
                </a:tc>
                <a:tc>
                  <a:txBody>
                    <a:bodyPr/>
                    <a:lstStyle/>
                    <a:p>
                      <a:pPr algn="r"/>
                      <a:r>
                        <a:rPr lang="pt-BR" dirty="0"/>
                        <a:t>7.160,00</a:t>
                      </a:r>
                    </a:p>
                  </a:txBody>
                  <a:tcPr/>
                </a:tc>
                <a:tc>
                  <a:txBody>
                    <a:bodyPr/>
                    <a:lstStyle/>
                    <a:p>
                      <a:pPr algn="r"/>
                      <a:r>
                        <a:rPr lang="pt-BR" dirty="0"/>
                        <a:t>21.480,00</a:t>
                      </a:r>
                    </a:p>
                  </a:txBody>
                  <a:tcPr/>
                </a:tc>
                <a:tc>
                  <a:txBody>
                    <a:bodyPr/>
                    <a:lstStyle/>
                    <a:p>
                      <a:pPr algn="r"/>
                      <a:r>
                        <a:rPr lang="pt-BR" dirty="0"/>
                        <a:t>14.320,00</a:t>
                      </a:r>
                    </a:p>
                  </a:txBody>
                  <a:tcPr/>
                </a:tc>
                <a:extLst>
                  <a:ext uri="{0D108BD9-81ED-4DB2-BD59-A6C34878D82A}">
                    <a16:rowId xmlns:a16="http://schemas.microsoft.com/office/drawing/2014/main" val="10004"/>
                  </a:ext>
                </a:extLst>
              </a:tr>
              <a:tr h="370840">
                <a:tc>
                  <a:txBody>
                    <a:bodyPr/>
                    <a:lstStyle/>
                    <a:p>
                      <a:pPr algn="ctr"/>
                      <a:r>
                        <a:rPr lang="pt-BR" b="1" dirty="0"/>
                        <a:t>ANO 4</a:t>
                      </a:r>
                    </a:p>
                  </a:txBody>
                  <a:tcPr/>
                </a:tc>
                <a:tc>
                  <a:txBody>
                    <a:bodyPr/>
                    <a:lstStyle/>
                    <a:p>
                      <a:pPr algn="r"/>
                      <a:r>
                        <a:rPr lang="pt-BR" dirty="0"/>
                        <a:t>7.160,00</a:t>
                      </a:r>
                    </a:p>
                  </a:txBody>
                  <a:tcPr/>
                </a:tc>
                <a:tc>
                  <a:txBody>
                    <a:bodyPr/>
                    <a:lstStyle/>
                    <a:p>
                      <a:pPr algn="r"/>
                      <a:r>
                        <a:rPr lang="pt-BR" dirty="0"/>
                        <a:t>28.640,00</a:t>
                      </a:r>
                    </a:p>
                  </a:txBody>
                  <a:tcPr/>
                </a:tc>
                <a:tc>
                  <a:txBody>
                    <a:bodyPr/>
                    <a:lstStyle/>
                    <a:p>
                      <a:pPr algn="r"/>
                      <a:r>
                        <a:rPr lang="pt-BR" dirty="0"/>
                        <a:t>7.160,00</a:t>
                      </a:r>
                    </a:p>
                  </a:txBody>
                  <a:tcPr/>
                </a:tc>
                <a:extLst>
                  <a:ext uri="{0D108BD9-81ED-4DB2-BD59-A6C34878D82A}">
                    <a16:rowId xmlns:a16="http://schemas.microsoft.com/office/drawing/2014/main" val="10005"/>
                  </a:ext>
                </a:extLst>
              </a:tr>
              <a:tr h="370840">
                <a:tc>
                  <a:txBody>
                    <a:bodyPr/>
                    <a:lstStyle/>
                    <a:p>
                      <a:pPr algn="ctr"/>
                      <a:r>
                        <a:rPr lang="pt-BR" b="1" dirty="0"/>
                        <a:t>ANO 5</a:t>
                      </a:r>
                    </a:p>
                  </a:txBody>
                  <a:tcPr/>
                </a:tc>
                <a:tc>
                  <a:txBody>
                    <a:bodyPr/>
                    <a:lstStyle/>
                    <a:p>
                      <a:pPr algn="r"/>
                      <a:r>
                        <a:rPr lang="pt-BR" dirty="0"/>
                        <a:t>7.160,00</a:t>
                      </a:r>
                    </a:p>
                  </a:txBody>
                  <a:tcPr/>
                </a:tc>
                <a:tc>
                  <a:txBody>
                    <a:bodyPr/>
                    <a:lstStyle/>
                    <a:p>
                      <a:pPr algn="r"/>
                      <a:r>
                        <a:rPr lang="pt-BR" dirty="0"/>
                        <a:t>35.800,00</a:t>
                      </a:r>
                    </a:p>
                  </a:txBody>
                  <a:tcPr/>
                </a:tc>
                <a:tc>
                  <a:txBody>
                    <a:bodyPr/>
                    <a:lstStyle/>
                    <a:p>
                      <a:pPr algn="r"/>
                      <a:r>
                        <a:rPr lang="pt-BR" dirty="0"/>
                        <a:t>0,00</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279970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Exaustão</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74</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837126" y="2372664"/>
            <a:ext cx="10465158" cy="1384995"/>
          </a:xfrm>
          <a:prstGeom prst="rect">
            <a:avLst/>
          </a:prstGeom>
        </p:spPr>
        <p:txBody>
          <a:bodyPr wrap="square">
            <a:spAutoFit/>
          </a:bodyPr>
          <a:lstStyle/>
          <a:p>
            <a:pPr algn="just"/>
            <a:r>
              <a:rPr lang="pt-BR" sz="2800" dirty="0">
                <a:latin typeface="Arial" panose="020B0604020202020204" pitchFamily="34" charset="0"/>
                <a:cs typeface="Arial" panose="020B0604020202020204" pitchFamily="34" charset="0"/>
              </a:rPr>
              <a:t>	É calculada sobre direitos de recursos minerais e florestais, portanto exige uma análise bastante apurada da capacidade da reserva em exaustão e sua extração.</a:t>
            </a:r>
          </a:p>
        </p:txBody>
      </p:sp>
    </p:spTree>
    <p:extLst>
      <p:ext uri="{BB962C8B-B14F-4D97-AF65-F5344CB8AC3E}">
        <p14:creationId xmlns:p14="http://schemas.microsoft.com/office/powerpoint/2010/main" val="23480417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a:t>UNYPÚBLICA UNYFLEX</a:t>
            </a:r>
          </a:p>
        </p:txBody>
      </p:sp>
      <p:sp>
        <p:nvSpPr>
          <p:cNvPr id="3" name="Espaço Reservado para Número de Slide 2"/>
          <p:cNvSpPr>
            <a:spLocks noGrp="1"/>
          </p:cNvSpPr>
          <p:nvPr>
            <p:ph type="sldNum" sz="quarter" idx="12"/>
          </p:nvPr>
        </p:nvSpPr>
        <p:spPr/>
        <p:txBody>
          <a:bodyPr/>
          <a:lstStyle/>
          <a:p>
            <a:fld id="{F5EF8141-5781-4FD4-9552-C5D35CA5005E}" type="slidenum">
              <a:rPr lang="pt-BR" smtClean="0"/>
              <a:t>75</a:t>
            </a:fld>
            <a:endParaRPr lang="pt-BR"/>
          </a:p>
        </p:txBody>
      </p:sp>
    </p:spTree>
    <p:extLst>
      <p:ext uri="{BB962C8B-B14F-4D97-AF65-F5344CB8AC3E}">
        <p14:creationId xmlns:p14="http://schemas.microsoft.com/office/powerpoint/2010/main" val="40636995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47889" y="3379258"/>
            <a:ext cx="8836378" cy="1325563"/>
          </a:xfrm>
        </p:spPr>
        <p:txBody>
          <a:bodyPr>
            <a:normAutofit/>
          </a:bodyPr>
          <a:lstStyle/>
          <a:p>
            <a:br>
              <a:rPr lang="pt-BR" sz="3600" dirty="0">
                <a:solidFill>
                  <a:schemeClr val="bg1"/>
                </a:solidFill>
                <a:latin typeface="Arial" panose="020B0604020202020204" pitchFamily="34" charset="0"/>
                <a:cs typeface="Arial" panose="020B0604020202020204" pitchFamily="34" charset="0"/>
              </a:rPr>
            </a:br>
            <a:endParaRPr lang="pt-BR" sz="3600" dirty="0">
              <a:solidFill>
                <a:schemeClr val="bg1"/>
              </a:solidFill>
              <a:latin typeface="Arial" panose="020B0604020202020204" pitchFamily="34" charset="0"/>
              <a:cs typeface="Arial" panose="020B0604020202020204" pitchFamily="34" charset="0"/>
            </a:endParaRPr>
          </a:p>
        </p:txBody>
      </p:sp>
      <p:sp>
        <p:nvSpPr>
          <p:cNvPr id="3" name="Espaço Reservado para Rodapé 2"/>
          <p:cNvSpPr>
            <a:spLocks noGrp="1"/>
          </p:cNvSpPr>
          <p:nvPr>
            <p:ph type="ftr" sz="quarter" idx="11"/>
          </p:nvPr>
        </p:nvSpPr>
        <p:spPr/>
        <p:txBody>
          <a:bodyPr/>
          <a:lstStyle/>
          <a:p>
            <a:r>
              <a:rPr lang="pt-BR"/>
              <a:t>UNYPÚBLICA UNYFLEX</a:t>
            </a:r>
          </a:p>
        </p:txBody>
      </p:sp>
      <p:sp>
        <p:nvSpPr>
          <p:cNvPr id="4" name="Espaço Reservado para Número de Slide 3"/>
          <p:cNvSpPr>
            <a:spLocks noGrp="1"/>
          </p:cNvSpPr>
          <p:nvPr>
            <p:ph type="sldNum" sz="quarter" idx="12"/>
          </p:nvPr>
        </p:nvSpPr>
        <p:spPr/>
        <p:txBody>
          <a:bodyPr/>
          <a:lstStyle/>
          <a:p>
            <a:fld id="{F5EF8141-5781-4FD4-9552-C5D35CA5005E}" type="slidenum">
              <a:rPr lang="pt-BR" smtClean="0"/>
              <a:t>76</a:t>
            </a:fld>
            <a:endParaRPr lang="pt-BR"/>
          </a:p>
        </p:txBody>
      </p:sp>
    </p:spTree>
    <p:extLst>
      <p:ext uri="{BB962C8B-B14F-4D97-AF65-F5344CB8AC3E}">
        <p14:creationId xmlns:p14="http://schemas.microsoft.com/office/powerpoint/2010/main" val="34590971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a:t>UNYPÚBLICA UNYFLEX</a:t>
            </a:r>
          </a:p>
        </p:txBody>
      </p:sp>
      <p:sp>
        <p:nvSpPr>
          <p:cNvPr id="3" name="Espaço Reservado para Número de Slide 2"/>
          <p:cNvSpPr>
            <a:spLocks noGrp="1"/>
          </p:cNvSpPr>
          <p:nvPr>
            <p:ph type="sldNum" sz="quarter" idx="12"/>
          </p:nvPr>
        </p:nvSpPr>
        <p:spPr/>
        <p:txBody>
          <a:bodyPr/>
          <a:lstStyle/>
          <a:p>
            <a:fld id="{F5EF8141-5781-4FD4-9552-C5D35CA5005E}" type="slidenum">
              <a:rPr lang="pt-BR" smtClean="0"/>
              <a:t>77</a:t>
            </a:fld>
            <a:endParaRPr lang="pt-BR"/>
          </a:p>
        </p:txBody>
      </p:sp>
    </p:spTree>
    <p:extLst>
      <p:ext uri="{BB962C8B-B14F-4D97-AF65-F5344CB8AC3E}">
        <p14:creationId xmlns:p14="http://schemas.microsoft.com/office/powerpoint/2010/main" val="3238005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528034"/>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 AVALIAÇÃO E BAIXA - Atualizado</a:t>
            </a:r>
          </a:p>
        </p:txBody>
      </p:sp>
      <p:sp>
        <p:nvSpPr>
          <p:cNvPr id="3" name="Espaço Reservado para Conteúdo 2"/>
          <p:cNvSpPr>
            <a:spLocks noGrp="1"/>
          </p:cNvSpPr>
          <p:nvPr>
            <p:ph idx="1"/>
          </p:nvPr>
        </p:nvSpPr>
        <p:spPr>
          <a:xfrm>
            <a:off x="838200" y="1146221"/>
            <a:ext cx="10608733" cy="4940590"/>
          </a:xfrm>
        </p:spPr>
        <p:txBody>
          <a:bodyPr>
            <a:normAutofit lnSpcReduction="10000"/>
          </a:bodyPr>
          <a:lstStyle/>
          <a:p>
            <a:pPr marL="457200" lvl="1" indent="0">
              <a:buNone/>
            </a:pPr>
            <a:endParaRPr lang="pt-BR" sz="1800" dirty="0"/>
          </a:p>
          <a:p>
            <a:pPr marL="457200" lvl="1" indent="0">
              <a:buNone/>
            </a:pPr>
            <a:r>
              <a:rPr lang="pt-BR" sz="2000" b="1" dirty="0">
                <a:latin typeface="Arial" panose="020B0604020202020204" pitchFamily="34" charset="0"/>
                <a:cs typeface="Arial" panose="020B0604020202020204" pitchFamily="34" charset="0"/>
              </a:rPr>
              <a:t>4- Depreciação de bens públicos: </a:t>
            </a:r>
          </a:p>
          <a:p>
            <a:pPr marL="800100" lvl="1" indent="-342900">
              <a:buAutoNum type="alphaLcParenR"/>
            </a:pPr>
            <a:r>
              <a:rPr lang="pt-BR" sz="2000" dirty="0">
                <a:latin typeface="Arial" panose="020B0604020202020204" pitchFamily="34" charset="0"/>
                <a:cs typeface="Arial" panose="020B0604020202020204" pitchFamily="34" charset="0"/>
              </a:rPr>
              <a:t>Depreciação </a:t>
            </a:r>
          </a:p>
          <a:p>
            <a:pPr marL="800100" lvl="1" indent="-342900">
              <a:buAutoNum type="alphaLcParenR"/>
            </a:pPr>
            <a:r>
              <a:rPr lang="pt-BR" sz="2000" dirty="0">
                <a:latin typeface="Arial" panose="020B0604020202020204" pitchFamily="34" charset="0"/>
                <a:cs typeface="Arial" panose="020B0604020202020204" pitchFamily="34" charset="0"/>
              </a:rPr>
              <a:t>Amortização </a:t>
            </a:r>
          </a:p>
          <a:p>
            <a:pPr marL="800100" lvl="1" indent="-342900">
              <a:buAutoNum type="alphaLcParenR"/>
            </a:pPr>
            <a:r>
              <a:rPr lang="pt-BR" sz="2000" dirty="0">
                <a:latin typeface="Arial" panose="020B0604020202020204" pitchFamily="34" charset="0"/>
                <a:cs typeface="Arial" panose="020B0604020202020204" pitchFamily="34" charset="0"/>
              </a:rPr>
              <a:t>Exaustão </a:t>
            </a:r>
          </a:p>
          <a:p>
            <a:pPr marL="800100" lvl="1" indent="-342900">
              <a:buAutoNum type="alphaLcParenR"/>
            </a:pPr>
            <a:r>
              <a:rPr lang="pt-BR" sz="2000" dirty="0">
                <a:latin typeface="Arial" panose="020B0604020202020204" pitchFamily="34" charset="0"/>
                <a:cs typeface="Arial" panose="020B0604020202020204" pitchFamily="34" charset="0"/>
              </a:rPr>
              <a:t>Vida útil dos bens</a:t>
            </a:r>
          </a:p>
          <a:p>
            <a:pPr marL="800100" lvl="1" indent="-342900">
              <a:buAutoNum type="alphaLcParenR"/>
            </a:pPr>
            <a:r>
              <a:rPr lang="pt-BR" sz="2000" dirty="0">
                <a:latin typeface="Arial" panose="020B0604020202020204" pitchFamily="34" charset="0"/>
                <a:cs typeface="Arial" panose="020B0604020202020204" pitchFamily="34" charset="0"/>
              </a:rPr>
              <a:t>Valor residual </a:t>
            </a:r>
          </a:p>
          <a:p>
            <a:pPr marL="800100" lvl="1" indent="-342900">
              <a:buAutoNum type="alphaLcParenR"/>
            </a:pPr>
            <a:r>
              <a:rPr lang="pt-BR" sz="2000" dirty="0">
                <a:latin typeface="Arial" panose="020B0604020202020204" pitchFamily="34" charset="0"/>
                <a:cs typeface="Arial" panose="020B0604020202020204" pitchFamily="34" charset="0"/>
              </a:rPr>
              <a:t>Métodos de depreciação</a:t>
            </a:r>
          </a:p>
          <a:p>
            <a:pPr marL="800100" lvl="1" indent="-342900">
              <a:buAutoNum type="alphaLcParenR"/>
            </a:pPr>
            <a:endParaRPr lang="pt-BR" sz="2000" dirty="0">
              <a:latin typeface="Arial" panose="020B0604020202020204" pitchFamily="34" charset="0"/>
              <a:cs typeface="Arial" panose="020B0604020202020204" pitchFamily="34" charset="0"/>
            </a:endParaRPr>
          </a:p>
          <a:p>
            <a:pPr marL="457200" lvl="1" indent="0">
              <a:buNone/>
            </a:pPr>
            <a:r>
              <a:rPr lang="pt-BR" sz="2000" b="1" dirty="0">
                <a:latin typeface="Arial" panose="020B0604020202020204" pitchFamily="34" charset="0"/>
                <a:cs typeface="Arial" panose="020B0604020202020204" pitchFamily="34" charset="0"/>
              </a:rPr>
              <a:t>5- Baixa de bens públicos: </a:t>
            </a:r>
          </a:p>
          <a:p>
            <a:pPr marL="800100" lvl="1" indent="-342900">
              <a:buAutoNum type="alphaLcParenR"/>
            </a:pPr>
            <a:r>
              <a:rPr lang="pt-BR" sz="2000" dirty="0">
                <a:latin typeface="Arial" panose="020B0604020202020204" pitchFamily="34" charset="0"/>
                <a:cs typeface="Arial" panose="020B0604020202020204" pitchFamily="34" charset="0"/>
              </a:rPr>
              <a:t>Alienação (móveis e imóveis) </a:t>
            </a:r>
          </a:p>
          <a:p>
            <a:pPr marL="800100" lvl="1" indent="-342900">
              <a:buAutoNum type="alphaLcParenR"/>
            </a:pPr>
            <a:r>
              <a:rPr lang="pt-BR" sz="2000" dirty="0">
                <a:latin typeface="Arial" panose="020B0604020202020204" pitchFamily="34" charset="0"/>
                <a:cs typeface="Arial" panose="020B0604020202020204" pitchFamily="34" charset="0"/>
              </a:rPr>
              <a:t>Furtos, extravios, roubos e incêndios </a:t>
            </a:r>
          </a:p>
          <a:p>
            <a:pPr marL="800100" lvl="1" indent="-342900">
              <a:buAutoNum type="alphaLcParenR"/>
            </a:pPr>
            <a:r>
              <a:rPr lang="pt-BR" sz="2000" dirty="0">
                <a:latin typeface="Arial" panose="020B0604020202020204" pitchFamily="34" charset="0"/>
                <a:cs typeface="Arial" panose="020B0604020202020204" pitchFamily="34" charset="0"/>
              </a:rPr>
              <a:t>Destruição </a:t>
            </a:r>
          </a:p>
          <a:p>
            <a:pPr marL="800100" lvl="1" indent="-342900">
              <a:buAutoNum type="alphaLcParenR"/>
            </a:pPr>
            <a:r>
              <a:rPr lang="pt-BR" sz="2000" dirty="0">
                <a:latin typeface="Arial" panose="020B0604020202020204" pitchFamily="34" charset="0"/>
                <a:cs typeface="Arial" panose="020B0604020202020204" pitchFamily="34" charset="0"/>
              </a:rPr>
              <a:t>Cessão e transferência </a:t>
            </a:r>
          </a:p>
          <a:p>
            <a:pPr marL="800100" lvl="1" indent="-342900">
              <a:buAutoNum type="alphaLcParenR"/>
            </a:pPr>
            <a:r>
              <a:rPr lang="pt-BR" sz="2000" dirty="0">
                <a:latin typeface="Arial" panose="020B0604020202020204" pitchFamily="34" charset="0"/>
                <a:cs typeface="Arial" panose="020B0604020202020204" pitchFamily="34" charset="0"/>
              </a:rPr>
              <a:t>Doação</a:t>
            </a:r>
          </a:p>
          <a:p>
            <a:pPr lvl="1"/>
            <a:endParaRPr lang="pt-BR" sz="1800" b="1" dirty="0">
              <a:latin typeface="Arial" panose="020B0604020202020204" pitchFamily="34" charset="0"/>
              <a:cs typeface="Arial" panose="020B0604020202020204" pitchFamily="34" charset="0"/>
            </a:endParaRPr>
          </a:p>
          <a:p>
            <a:pPr lvl="1"/>
            <a:endParaRPr lang="pt-BR" sz="1800" b="1"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a:xfrm>
            <a:off x="208625" y="6603223"/>
            <a:ext cx="2264118" cy="23650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8</a:t>
            </a:fld>
            <a:endParaRPr lang="pt-BR"/>
          </a:p>
        </p:txBody>
      </p:sp>
    </p:spTree>
    <p:extLst>
      <p:ext uri="{BB962C8B-B14F-4D97-AF65-F5344CB8AC3E}">
        <p14:creationId xmlns:p14="http://schemas.microsoft.com/office/powerpoint/2010/main" val="3103298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528034"/>
          </a:xfrm>
        </p:spPr>
        <p:txBody>
          <a:bodyPr>
            <a:normAutofit fontScale="90000"/>
          </a:bodyPr>
          <a:lstStyle/>
          <a:p>
            <a:pPr algn="r"/>
            <a:r>
              <a:rPr lang="pt-BR" sz="2000" b="1" dirty="0">
                <a:solidFill>
                  <a:srgbClr val="FF0000"/>
                </a:solidFill>
                <a:latin typeface="Arial" panose="020B0604020202020204" pitchFamily="34" charset="0"/>
                <a:cs typeface="Arial" panose="020B0604020202020204" pitchFamily="34" charset="0"/>
              </a:rPr>
              <a:t>INCORPORAÇÃO, AVALIAÇÃO E BAIXA</a:t>
            </a:r>
            <a:br>
              <a:rPr lang="pt-BR" sz="2000" b="1" dirty="0">
                <a:latin typeface="Arial" panose="020B0604020202020204" pitchFamily="34" charset="0"/>
                <a:cs typeface="Arial" panose="020B0604020202020204" pitchFamily="34" charset="0"/>
              </a:rPr>
            </a:b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38200" y="1236373"/>
            <a:ext cx="10608733" cy="4940590"/>
          </a:xfrm>
        </p:spPr>
        <p:txBody>
          <a:bodyPr>
            <a:normAutofit lnSpcReduction="10000"/>
          </a:bodyPr>
          <a:lstStyle/>
          <a:p>
            <a:pPr marL="0" indent="0">
              <a:buNone/>
              <a:defRPr/>
            </a:pPr>
            <a:r>
              <a:rPr lang="pt-BR" b="1" dirty="0"/>
              <a:t>                                EXECUÇÃO ORÇAMENTÁRIA</a:t>
            </a:r>
          </a:p>
          <a:p>
            <a:pPr>
              <a:buFontTx/>
              <a:buChar char="-"/>
              <a:defRPr/>
            </a:pPr>
            <a:r>
              <a:rPr lang="pt-BR" b="1" dirty="0"/>
              <a:t>Proposta Orçamentária</a:t>
            </a:r>
          </a:p>
          <a:p>
            <a:pPr>
              <a:buFontTx/>
              <a:buChar char="-"/>
              <a:defRPr/>
            </a:pPr>
            <a:r>
              <a:rPr lang="pt-BR" b="1" dirty="0"/>
              <a:t>Lei Orçamentária</a:t>
            </a:r>
          </a:p>
          <a:p>
            <a:pPr>
              <a:buFontTx/>
              <a:buChar char="-"/>
              <a:defRPr/>
            </a:pPr>
            <a:r>
              <a:rPr lang="pt-BR" b="1" dirty="0"/>
              <a:t>Receita – Tributos - Impostos, taxas e contribuições de melhoria</a:t>
            </a:r>
          </a:p>
          <a:p>
            <a:pPr marL="0" indent="0">
              <a:buNone/>
              <a:defRPr/>
            </a:pPr>
            <a:r>
              <a:rPr lang="pt-BR" b="1" dirty="0"/>
              <a:t>	          transferências Governamentais.</a:t>
            </a:r>
          </a:p>
          <a:p>
            <a:pPr>
              <a:buFontTx/>
              <a:buChar char="-"/>
              <a:defRPr/>
            </a:pPr>
            <a:r>
              <a:rPr lang="pt-BR" b="1" dirty="0"/>
              <a:t>Despesas – Processos Licitatórios</a:t>
            </a:r>
          </a:p>
          <a:p>
            <a:pPr marL="0" indent="0">
              <a:buNone/>
              <a:defRPr/>
            </a:pPr>
            <a:r>
              <a:rPr lang="pt-BR" b="1" dirty="0"/>
              <a:t>		  Salários</a:t>
            </a:r>
          </a:p>
          <a:p>
            <a:pPr marL="0" indent="0">
              <a:buNone/>
              <a:defRPr/>
            </a:pPr>
            <a:r>
              <a:rPr lang="pt-BR" b="1" dirty="0"/>
              <a:t>		  Despesas Antecipadas (Diárias / Suprimento de Fundos)</a:t>
            </a:r>
          </a:p>
          <a:p>
            <a:pPr marL="0" indent="0">
              <a:buNone/>
              <a:defRPr/>
            </a:pPr>
            <a:r>
              <a:rPr lang="pt-BR" b="1" dirty="0"/>
              <a:t> - Contabilizações dos Atos e Fatos Contábeis. </a:t>
            </a:r>
          </a:p>
          <a:p>
            <a:pPr marL="0" indent="0">
              <a:buNone/>
              <a:defRPr/>
            </a:pPr>
            <a:r>
              <a:rPr lang="pt-BR" b="1" dirty="0"/>
              <a:t>		  Registro no SIM  AM  - TCE - PR                      </a:t>
            </a:r>
          </a:p>
          <a:p>
            <a:endParaRPr lang="pt-BR" b="1" dirty="0"/>
          </a:p>
          <a:p>
            <a:endParaRPr lang="pt-BR" dirty="0"/>
          </a:p>
        </p:txBody>
      </p:sp>
      <p:sp>
        <p:nvSpPr>
          <p:cNvPr id="4" name="Espaço Reservado para Rodapé 3"/>
          <p:cNvSpPr>
            <a:spLocks noGrp="1"/>
          </p:cNvSpPr>
          <p:nvPr>
            <p:ph type="ftr" sz="quarter" idx="11"/>
          </p:nvPr>
        </p:nvSpPr>
        <p:spPr>
          <a:xfrm>
            <a:off x="0" y="6538912"/>
            <a:ext cx="4114800" cy="186118"/>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9</a:t>
            </a:fld>
            <a:endParaRPr lang="pt-BR"/>
          </a:p>
        </p:txBody>
      </p:sp>
    </p:spTree>
    <p:extLst>
      <p:ext uri="{BB962C8B-B14F-4D97-AF65-F5344CB8AC3E}">
        <p14:creationId xmlns:p14="http://schemas.microsoft.com/office/powerpoint/2010/main" val="529245015"/>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5601</TotalTime>
  <Words>4693</Words>
  <Application>Microsoft Office PowerPoint</Application>
  <PresentationFormat>Widescreen</PresentationFormat>
  <Paragraphs>940</Paragraphs>
  <Slides>77</Slides>
  <Notes>6</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77</vt:i4>
      </vt:variant>
    </vt:vector>
  </HeadingPairs>
  <TitlesOfParts>
    <vt:vector size="82" baseType="lpstr">
      <vt:lpstr>Arial</vt:lpstr>
      <vt:lpstr>Arial Black</vt:lpstr>
      <vt:lpstr>Calibri</vt:lpstr>
      <vt:lpstr>Calibri Light</vt:lpstr>
      <vt:lpstr>Tema do Office</vt:lpstr>
      <vt:lpstr>Apresentação do PowerPoint</vt:lpstr>
      <vt:lpstr>Apresentação do PowerPoint</vt:lpstr>
      <vt:lpstr>Apresentação do PowerPoint</vt:lpstr>
      <vt:lpstr>Apresentação do PowerPoint</vt:lpstr>
      <vt:lpstr> </vt:lpstr>
      <vt:lpstr>INCORPORAÇÃO , AVALIAÇÃO E BAIXA - Atualizado</vt:lpstr>
      <vt:lpstr>INCORPORAÇÃO , AVALIAÇÃO E BAIXA - Atualizado</vt:lpstr>
      <vt:lpstr>INCORPORAÇÃO , AVALIAÇÃO E BAIXA - Atualizado</vt:lpstr>
      <vt:lpstr>INCORPORAÇÃO, AVALIAÇÃO E BAIXA </vt:lpstr>
      <vt:lpstr>INCORPORAÇÃO, AVALIAÇÃO E BAIXA </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     </vt:lpstr>
      <vt:lpstr>INCORPORAÇÃO, AVALIAÇÃO E BAIXA</vt:lpstr>
      <vt:lpstr>INCORPORAÇÃO, AVALIAÇÃO E BAIXA</vt:lpstr>
      <vt:lpstr>INCORPORAÇÃO, AVALIAÇÃO E BAIXA</vt:lpstr>
      <vt:lpstr>INCORPORAÇÃO, AVALIAÇÃO E BAIXAS </vt:lpstr>
      <vt:lpstr>INCORPORTAÇÃO, AVALIAÇÃO E BAIXA</vt:lpstr>
      <vt:lpstr>INVENTÁRIO, AVALIAÇÃO E BAIXA</vt:lpstr>
      <vt:lpstr>INCORPORAÇÃO, AVALIAÇÃO E BAIXA  </vt:lpstr>
      <vt:lpstr>INCORPORAÇÃO, AVALIAÇÃO E BAIXA</vt:lpstr>
      <vt:lpstr>INCORPORAÇÃO, AVALIAÇÃO E BAIXA </vt:lpstr>
      <vt:lpstr>Apresentação do PowerPoint</vt:lpstr>
      <vt:lpstr>INCORPORAÇÃO, AVALIAÇÃO E BAIXA </vt:lpstr>
      <vt:lpstr>INCORPORAÇÃO, AVALIAÇÃO E BAIXA </vt:lpstr>
      <vt:lpstr>INCORPORAÇÃO, AVALIAÇÃO E BAIXA </vt:lpstr>
      <vt:lpstr>                                                                                                                                                       INCORPORAÇÃO, AVALIAÇÃO E BAIXA            </vt:lpstr>
      <vt:lpstr>                                                                                                                                                       INCORPORAÇÃO, AVALIAÇÃO E BAIXA            </vt:lpstr>
      <vt:lpstr>INCORPORAÇÃO, AVALIAÇÃO E BAIXA</vt:lpstr>
      <vt:lpstr>INCORPORAÇÃO, AVALIAÇÃO E BAIXA</vt:lpstr>
      <vt:lpstr>                                                         INCORPORAÇÃO, AVALIAÇÃO E BAIXA </vt:lpstr>
      <vt:lpstr>INCORPORAÇÃO, AVALIAÇÃO E BAIXA </vt:lpstr>
      <vt:lpstr>INCORPORAÇÃO, AVALIAÇÃO E BAIXA </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 </vt:lpstr>
      <vt:lpstr>INCORPORAÇÃO, AVALIAÇÃO E BAIXA </vt:lpstr>
      <vt:lpstr>INCORPORAÇÃO, AVALIAÇÃO E BAIXA </vt:lpstr>
      <vt:lpstr>INCORPORAÇÃO, AVALIAÇÃO E BAIXA </vt:lpstr>
      <vt:lpstr>INCORPORAÇÃO, AVALIAÇÃO E BAIXA</vt:lpstr>
      <vt:lpstr>INCORPORAÇÃO, AVALIAÇÃO E BAIXA</vt:lpstr>
      <vt:lpstr>                                                                                                       INCORPORAÇÃO, AVALIAÇÃO E BAIXA            3 - Avaliação dos Bens Públicos: Fatores Excludentes </vt:lpstr>
      <vt:lpstr>                                                                                                                                          INCORPORAÇÃO, AVALIAÇÃO E BAIXA            3 - Avaliação dos Bens Públicos: Fatores Excludentes </vt:lpstr>
      <vt:lpstr>                                                                                                              INCORPORAÇÃO, AVALIAÇÃO E BAIXA           3 - Avaliação dos Bens Públicos: Fatores Excludentes </vt:lpstr>
      <vt:lpstr>                                                                                                                               INCORPORAÇÃO, AVALIAÇÃO E BAIXA             3 -  Avaliação dos Bens Públicos: Fatores Excludentes </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Apresentação do PowerPoint</vt:lpstr>
      <vt:lpstr> </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dc:creator>
  <cp:lastModifiedBy>Valdir Miranda Pinto</cp:lastModifiedBy>
  <cp:revision>261</cp:revision>
  <dcterms:created xsi:type="dcterms:W3CDTF">2021-01-15T17:03:51Z</dcterms:created>
  <dcterms:modified xsi:type="dcterms:W3CDTF">2026-02-19T00:25:23Z</dcterms:modified>
</cp:coreProperties>
</file>